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306" r:id="rId2"/>
    <p:sldId id="673" r:id="rId3"/>
    <p:sldId id="375" r:id="rId4"/>
    <p:sldId id="381" r:id="rId5"/>
    <p:sldId id="490" r:id="rId6"/>
    <p:sldId id="361" r:id="rId7"/>
    <p:sldId id="377" r:id="rId8"/>
    <p:sldId id="363" r:id="rId9"/>
    <p:sldId id="509" r:id="rId10"/>
    <p:sldId id="589" r:id="rId11"/>
    <p:sldId id="590" r:id="rId12"/>
    <p:sldId id="591" r:id="rId13"/>
    <p:sldId id="592" r:id="rId14"/>
    <p:sldId id="593" r:id="rId15"/>
    <p:sldId id="594" r:id="rId16"/>
    <p:sldId id="441" r:id="rId17"/>
    <p:sldId id="504" r:id="rId18"/>
    <p:sldId id="505" r:id="rId19"/>
    <p:sldId id="442" r:id="rId20"/>
    <p:sldId id="434" r:id="rId21"/>
    <p:sldId id="449" r:id="rId22"/>
    <p:sldId id="450" r:id="rId23"/>
    <p:sldId id="437" r:id="rId24"/>
    <p:sldId id="586" r:id="rId25"/>
    <p:sldId id="438" r:id="rId26"/>
    <p:sldId id="510" r:id="rId27"/>
    <p:sldId id="595" r:id="rId28"/>
    <p:sldId id="596" r:id="rId29"/>
    <p:sldId id="597" r:id="rId30"/>
    <p:sldId id="598" r:id="rId31"/>
    <p:sldId id="599" r:id="rId32"/>
    <p:sldId id="600" r:id="rId33"/>
    <p:sldId id="506" r:id="rId34"/>
    <p:sldId id="464" r:id="rId35"/>
    <p:sldId id="465" r:id="rId36"/>
    <p:sldId id="507" r:id="rId37"/>
    <p:sldId id="508" r:id="rId38"/>
    <p:sldId id="393" r:id="rId39"/>
    <p:sldId id="511" r:id="rId40"/>
    <p:sldId id="512" r:id="rId41"/>
    <p:sldId id="513" r:id="rId42"/>
    <p:sldId id="479" r:id="rId43"/>
    <p:sldId id="489" r:id="rId44"/>
    <p:sldId id="584" r:id="rId45"/>
    <p:sldId id="403" r:id="rId46"/>
    <p:sldId id="404" r:id="rId47"/>
    <p:sldId id="345" r:id="rId48"/>
    <p:sldId id="585" r:id="rId49"/>
    <p:sldId id="374" r:id="rId50"/>
    <p:sldId id="587" r:id="rId51"/>
    <p:sldId id="602" r:id="rId52"/>
    <p:sldId id="603" r:id="rId53"/>
    <p:sldId id="604" r:id="rId54"/>
    <p:sldId id="605" r:id="rId55"/>
    <p:sldId id="606" r:id="rId56"/>
    <p:sldId id="607" r:id="rId57"/>
    <p:sldId id="608" r:id="rId58"/>
    <p:sldId id="609" r:id="rId59"/>
    <p:sldId id="610" r:id="rId60"/>
    <p:sldId id="611" r:id="rId61"/>
    <p:sldId id="612" r:id="rId62"/>
    <p:sldId id="613" r:id="rId63"/>
    <p:sldId id="614" r:id="rId64"/>
    <p:sldId id="615" r:id="rId65"/>
    <p:sldId id="616" r:id="rId66"/>
    <p:sldId id="617" r:id="rId67"/>
    <p:sldId id="618" r:id="rId68"/>
    <p:sldId id="619" r:id="rId69"/>
    <p:sldId id="620" r:id="rId70"/>
    <p:sldId id="621" r:id="rId71"/>
    <p:sldId id="622" r:id="rId72"/>
    <p:sldId id="623" r:id="rId73"/>
    <p:sldId id="624" r:id="rId74"/>
    <p:sldId id="625" r:id="rId75"/>
    <p:sldId id="626" r:id="rId76"/>
    <p:sldId id="627" r:id="rId77"/>
    <p:sldId id="628" r:id="rId78"/>
    <p:sldId id="629" r:id="rId79"/>
    <p:sldId id="630" r:id="rId80"/>
    <p:sldId id="631" r:id="rId81"/>
    <p:sldId id="632" r:id="rId82"/>
    <p:sldId id="633" r:id="rId83"/>
    <p:sldId id="634" r:id="rId84"/>
    <p:sldId id="635" r:id="rId85"/>
    <p:sldId id="636" r:id="rId86"/>
    <p:sldId id="672" r:id="rId87"/>
    <p:sldId id="637" r:id="rId88"/>
    <p:sldId id="638" r:id="rId89"/>
    <p:sldId id="639" r:id="rId90"/>
    <p:sldId id="640" r:id="rId91"/>
    <p:sldId id="641" r:id="rId92"/>
    <p:sldId id="642" r:id="rId93"/>
    <p:sldId id="643" r:id="rId94"/>
    <p:sldId id="644" r:id="rId95"/>
    <p:sldId id="645" r:id="rId96"/>
    <p:sldId id="646" r:id="rId97"/>
    <p:sldId id="647" r:id="rId98"/>
    <p:sldId id="648" r:id="rId99"/>
    <p:sldId id="649" r:id="rId100"/>
    <p:sldId id="650" r:id="rId101"/>
    <p:sldId id="651" r:id="rId102"/>
    <p:sldId id="652" r:id="rId103"/>
    <p:sldId id="653" r:id="rId104"/>
    <p:sldId id="654" r:id="rId105"/>
    <p:sldId id="655" r:id="rId106"/>
    <p:sldId id="656" r:id="rId107"/>
    <p:sldId id="657" r:id="rId108"/>
    <p:sldId id="658" r:id="rId109"/>
    <p:sldId id="659" r:id="rId110"/>
    <p:sldId id="660" r:id="rId111"/>
    <p:sldId id="661" r:id="rId112"/>
    <p:sldId id="662" r:id="rId113"/>
    <p:sldId id="663" r:id="rId114"/>
    <p:sldId id="664" r:id="rId115"/>
    <p:sldId id="665" r:id="rId116"/>
    <p:sldId id="666" r:id="rId117"/>
    <p:sldId id="667" r:id="rId118"/>
    <p:sldId id="668" r:id="rId119"/>
    <p:sldId id="669" r:id="rId120"/>
    <p:sldId id="670" r:id="rId121"/>
    <p:sldId id="671" r:id="rId122"/>
    <p:sldId id="674" r:id="rId123"/>
    <p:sldId id="258" r:id="rId1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7E7DF"/>
    <a:srgbClr val="CCECFF"/>
    <a:srgbClr val="FFE7DF"/>
    <a:srgbClr val="FFE7E1"/>
    <a:srgbClr val="FFE1E1"/>
    <a:srgbClr val="00FF00"/>
    <a:srgbClr val="A0A693"/>
    <a:srgbClr val="D0BC68"/>
    <a:srgbClr val="E2EB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094" autoAdjust="0"/>
    <p:restoredTop sz="95062" autoAdjust="0"/>
  </p:normalViewPr>
  <p:slideViewPr>
    <p:cSldViewPr>
      <p:cViewPr>
        <p:scale>
          <a:sx n="90" d="100"/>
          <a:sy n="90" d="100"/>
        </p:scale>
        <p:origin x="-21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23983739837398374"/>
          <c:y val="7.3333333333333708E-2"/>
          <c:w val="0.49186991869918795"/>
          <c:h val="0.806666666666666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Homeowner</c:v>
                </c:pt>
                <c:pt idx="1">
                  <c:v>Renter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0.19000000000000042</c:v>
                </c:pt>
                <c:pt idx="1">
                  <c:v>0.81</c:v>
                </c:pt>
              </c:numCache>
            </c:numRef>
          </c:val>
        </c:ser>
        <c:firstSliceAng val="8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23983739837398374"/>
          <c:y val="7.3333333333333681E-2"/>
          <c:w val="0.49186991869918806"/>
          <c:h val="0.806666666666666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Homeowner</c:v>
                </c:pt>
                <c:pt idx="1">
                  <c:v>Renter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</c:ser>
        <c:firstSliceAng val="8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23983739837398374"/>
          <c:y val="7.3333333333333681E-2"/>
          <c:w val="0.49186991869918806"/>
          <c:h val="0.806666666666666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Homeowner</c:v>
                </c:pt>
                <c:pt idx="1">
                  <c:v>Renter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0.78</c:v>
                </c:pt>
              </c:numCache>
            </c:numRef>
          </c:val>
        </c:ser>
        <c:firstSliceAng val="8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23983739837398374"/>
          <c:y val="7.3333333333333736E-2"/>
          <c:w val="0.49186991869918817"/>
          <c:h val="0.806666666666666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Homeowner</c:v>
                </c:pt>
                <c:pt idx="1">
                  <c:v>Renter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0.21000000000000021</c:v>
                </c:pt>
                <c:pt idx="1">
                  <c:v>0.79</c:v>
                </c:pt>
              </c:numCache>
            </c:numRef>
          </c:val>
        </c:ser>
        <c:firstSliceAng val="8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23983739837398374"/>
          <c:y val="7.3333333333333736E-2"/>
          <c:w val="0.49186991869918817"/>
          <c:h val="0.806666666666666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Homeowner</c:v>
                </c:pt>
                <c:pt idx="1">
                  <c:v>Renter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0.32000000000000084</c:v>
                </c:pt>
                <c:pt idx="1">
                  <c:v>0.68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23983739837398374"/>
          <c:y val="7.3333333333333778E-2"/>
          <c:w val="0.49186991869918828"/>
          <c:h val="0.806666666666666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Homeowner</c:v>
                </c:pt>
                <c:pt idx="1">
                  <c:v>Renter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0.32000000000000084</c:v>
                </c:pt>
                <c:pt idx="1">
                  <c:v>0.68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bg1"/>
              </a:solidFill>
            </a:rPr>
            <a:t>81%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0.53659</cdr:x>
      <cdr:y>0.2</cdr:y>
    </cdr:from>
    <cdr:to>
      <cdr:x>0.69568</cdr:x>
      <cdr:y>0.34815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6400" y="381000"/>
          <a:ext cx="497029" cy="28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FFFFFF"/>
              </a:solidFill>
            </a:rPr>
            <a:t>19</a:t>
          </a:r>
          <a:r>
            <a:rPr lang="en-US" sz="1100" b="1" dirty="0" smtClean="0">
              <a:solidFill>
                <a:srgbClr val="FFFFFF"/>
              </a:solidFill>
            </a:rPr>
            <a:t>%</a:t>
          </a:r>
          <a:endParaRPr lang="en-US" sz="11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0.60976</cdr:x>
      <cdr:y>0.04</cdr:y>
    </cdr:from>
    <cdr:to>
      <cdr:x>0.92683</cdr:x>
      <cdr:y>0.2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05000" y="76200"/>
          <a:ext cx="99058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Homeowner</a:t>
          </a:r>
          <a:endParaRPr lang="en-US" sz="1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0.12195</cdr:x>
      <cdr:y>0.8</cdr:y>
    </cdr:from>
    <cdr:to>
      <cdr:x>0.34146</cdr:x>
      <cdr:y>0.96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1000" y="1524000"/>
          <a:ext cx="6857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0000">
                  <a:lumMod val="65000"/>
                  <a:lumOff val="35000"/>
                </a:srgbClr>
              </a:solidFill>
            </a:rPr>
            <a:t>Renter</a:t>
          </a:r>
          <a:endParaRPr lang="en-US" sz="1000" b="1" dirty="0">
            <a:solidFill>
              <a:srgbClr val="000000">
                <a:lumMod val="65000"/>
                <a:lumOff val="3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bg1"/>
              </a:solidFill>
            </a:rPr>
            <a:t>81%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0.53659</cdr:x>
      <cdr:y>0.2</cdr:y>
    </cdr:from>
    <cdr:to>
      <cdr:x>0.69568</cdr:x>
      <cdr:y>0.34815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676400" y="381000"/>
          <a:ext cx="497029" cy="28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FFFFFF"/>
              </a:solidFill>
            </a:rPr>
            <a:t>19</a:t>
          </a:r>
          <a:r>
            <a:rPr lang="en-US" sz="1100" b="1" dirty="0" smtClean="0">
              <a:solidFill>
                <a:srgbClr val="FFFFFF"/>
              </a:solidFill>
            </a:rPr>
            <a:t>%</a:t>
          </a:r>
          <a:endParaRPr lang="en-US" sz="11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0.60976</cdr:x>
      <cdr:y>0.04</cdr:y>
    </cdr:from>
    <cdr:to>
      <cdr:x>0.92683</cdr:x>
      <cdr:y>0.2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1905000" y="76200"/>
          <a:ext cx="99058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Homeowner</a:t>
          </a:r>
          <a:endParaRPr lang="en-US" sz="1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0.12195</cdr:x>
      <cdr:y>0.8</cdr:y>
    </cdr:from>
    <cdr:to>
      <cdr:x>0.34146</cdr:x>
      <cdr:y>0.96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81000" y="1524000"/>
          <a:ext cx="6857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0000">
                  <a:lumMod val="65000"/>
                  <a:lumOff val="35000"/>
                </a:srgbClr>
              </a:solidFill>
            </a:rPr>
            <a:t>Renter</a:t>
          </a:r>
          <a:endParaRPr lang="en-US" sz="1000" b="1" dirty="0">
            <a:solidFill>
              <a:srgbClr val="000000">
                <a:lumMod val="65000"/>
                <a:lumOff val="35000"/>
              </a:srgb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bg1"/>
              </a:solidFill>
            </a:rPr>
            <a:t>78%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0.53659</cdr:x>
      <cdr:y>0.2</cdr:y>
    </cdr:from>
    <cdr:to>
      <cdr:x>0.69568</cdr:x>
      <cdr:y>0.34815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6400" y="381000"/>
          <a:ext cx="497029" cy="28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rgbClr val="FFFFFF"/>
              </a:solidFill>
            </a:rPr>
            <a:t>22%</a:t>
          </a:r>
          <a:endParaRPr lang="en-US" sz="11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0.60976</cdr:x>
      <cdr:y>0.04</cdr:y>
    </cdr:from>
    <cdr:to>
      <cdr:x>0.92683</cdr:x>
      <cdr:y>0.2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05000" y="76200"/>
          <a:ext cx="99058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Homeowner</a:t>
          </a:r>
          <a:endParaRPr lang="en-US" sz="1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0.12195</cdr:x>
      <cdr:y>0.8</cdr:y>
    </cdr:from>
    <cdr:to>
      <cdr:x>0.34146</cdr:x>
      <cdr:y>0.96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1000" y="1524000"/>
          <a:ext cx="6857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0000">
                  <a:lumMod val="65000"/>
                  <a:lumOff val="35000"/>
                </a:srgbClr>
              </a:solidFill>
            </a:rPr>
            <a:t>Renter</a:t>
          </a:r>
          <a:endParaRPr lang="en-US" sz="1000" b="1" dirty="0">
            <a:solidFill>
              <a:srgbClr val="000000">
                <a:lumMod val="65000"/>
                <a:lumOff val="35000"/>
              </a:srgb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0.16667</cdr:y>
    </cdr:from>
    <cdr:to>
      <cdr:x>0.65909</cdr:x>
      <cdr:y>0.31482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24000" y="304800"/>
          <a:ext cx="484907" cy="270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FFFFFF"/>
              </a:solidFill>
            </a:rPr>
            <a:t>12</a:t>
          </a:r>
          <a:r>
            <a:rPr lang="en-US" sz="1100" b="1" dirty="0" smtClean="0">
              <a:solidFill>
                <a:srgbClr val="FFFFFF"/>
              </a:solidFill>
            </a:rPr>
            <a:t>%</a:t>
          </a:r>
          <a:endParaRPr lang="en-US" sz="11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0.60976</cdr:x>
      <cdr:y>0.04</cdr:y>
    </cdr:from>
    <cdr:to>
      <cdr:x>0.92683</cdr:x>
      <cdr:y>0.2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05000" y="76200"/>
          <a:ext cx="99058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Have Kids</a:t>
          </a:r>
          <a:endParaRPr lang="en-US" sz="1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0.12195</cdr:x>
      <cdr:y>0.8</cdr:y>
    </cdr:from>
    <cdr:to>
      <cdr:x>0.34146</cdr:x>
      <cdr:y>0.96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1000" y="1524000"/>
          <a:ext cx="6857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0000">
                  <a:lumMod val="65000"/>
                  <a:lumOff val="35000"/>
                </a:srgbClr>
              </a:solidFill>
            </a:rPr>
            <a:t>No Kids</a:t>
          </a:r>
          <a:endParaRPr lang="en-US" sz="1000" b="1" dirty="0">
            <a:solidFill>
              <a:srgbClr val="000000">
                <a:lumMod val="65000"/>
                <a:lumOff val="3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8</a:t>
          </a:r>
          <a:r>
            <a:rPr lang="en-US" sz="1100" b="1" dirty="0" smtClean="0">
              <a:solidFill>
                <a:schemeClr val="bg1"/>
              </a:solidFill>
            </a:rPr>
            <a:t>8%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</cdr:x>
      <cdr:y>0.04167</cdr:y>
    </cdr:from>
    <cdr:to>
      <cdr:x>0.91707</cdr:x>
      <cdr:y>0.20167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1828800" y="76200"/>
          <a:ext cx="966430" cy="29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en-US" sz="1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0.12195</cdr:x>
      <cdr:y>0.8</cdr:y>
    </cdr:from>
    <cdr:to>
      <cdr:x>0.34146</cdr:x>
      <cdr:y>0.96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81000" y="1524000"/>
          <a:ext cx="6857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endParaRPr lang="en-US" sz="1000" b="1" dirty="0">
            <a:solidFill>
              <a:srgbClr val="000000">
                <a:lumMod val="65000"/>
                <a:lumOff val="35000"/>
              </a:srgb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bg1"/>
              </a:solidFill>
            </a:rPr>
            <a:t>79%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0.53659</cdr:x>
      <cdr:y>0.2</cdr:y>
    </cdr:from>
    <cdr:to>
      <cdr:x>0.69568</cdr:x>
      <cdr:y>0.34815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6400" y="381000"/>
          <a:ext cx="497029" cy="28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rgbClr val="FFFFFF"/>
              </a:solidFill>
            </a:rPr>
            <a:t>21%</a:t>
          </a:r>
          <a:endParaRPr lang="en-US" sz="11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0.60976</cdr:x>
      <cdr:y>0.04</cdr:y>
    </cdr:from>
    <cdr:to>
      <cdr:x>0.92683</cdr:x>
      <cdr:y>0.2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05000" y="76200"/>
          <a:ext cx="99058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Have Kids</a:t>
          </a:r>
          <a:endParaRPr lang="en-US" sz="1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0.12195</cdr:x>
      <cdr:y>0.8</cdr:y>
    </cdr:from>
    <cdr:to>
      <cdr:x>0.34146</cdr:x>
      <cdr:y>0.96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1000" y="1524000"/>
          <a:ext cx="6857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0000">
                  <a:lumMod val="65000"/>
                  <a:lumOff val="35000"/>
                </a:srgbClr>
              </a:solidFill>
            </a:rPr>
            <a:t>No Kids</a:t>
          </a:r>
          <a:endParaRPr lang="en-US" sz="1000" b="1" dirty="0">
            <a:solidFill>
              <a:srgbClr val="000000">
                <a:lumMod val="65000"/>
                <a:lumOff val="35000"/>
              </a:srgb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bg1"/>
              </a:solidFill>
            </a:rPr>
            <a:t>68%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0.53659</cdr:x>
      <cdr:y>0.2</cdr:y>
    </cdr:from>
    <cdr:to>
      <cdr:x>0.69568</cdr:x>
      <cdr:y>0.34815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6400" y="381000"/>
          <a:ext cx="497029" cy="28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rgbClr val="FFFFFF"/>
              </a:solidFill>
            </a:rPr>
            <a:t>32%</a:t>
          </a:r>
          <a:endParaRPr lang="en-US" sz="11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0.60976</cdr:x>
      <cdr:y>0.04</cdr:y>
    </cdr:from>
    <cdr:to>
      <cdr:x>0.92683</cdr:x>
      <cdr:y>0.2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05000" y="76200"/>
          <a:ext cx="99058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Immigrants</a:t>
          </a:r>
          <a:endParaRPr lang="en-US" sz="1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0.12195</cdr:x>
      <cdr:y>0.8</cdr:y>
    </cdr:from>
    <cdr:to>
      <cdr:x>0.34146</cdr:x>
      <cdr:y>0.96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1000" y="1524000"/>
          <a:ext cx="6857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0000">
                  <a:lumMod val="65000"/>
                  <a:lumOff val="35000"/>
                </a:srgbClr>
              </a:solidFill>
            </a:rPr>
            <a:t>Others</a:t>
          </a:r>
          <a:endParaRPr lang="en-US" sz="1000" b="1" dirty="0">
            <a:solidFill>
              <a:srgbClr val="000000">
                <a:lumMod val="65000"/>
                <a:lumOff val="3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0.53659</cdr:x>
      <cdr:y>0.2</cdr:y>
    </cdr:from>
    <cdr:to>
      <cdr:x>0.69568</cdr:x>
      <cdr:y>0.34815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676400" y="381000"/>
          <a:ext cx="497029" cy="28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en-US" sz="11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0.60976</cdr:x>
      <cdr:y>0.04</cdr:y>
    </cdr:from>
    <cdr:to>
      <cdr:x>0.92683</cdr:x>
      <cdr:y>0.2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1905000" y="76200"/>
          <a:ext cx="99058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en-US" sz="1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0.12195</cdr:x>
      <cdr:y>0.8</cdr:y>
    </cdr:from>
    <cdr:to>
      <cdr:x>0.34146</cdr:x>
      <cdr:y>0.96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81000" y="1524000"/>
          <a:ext cx="6857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endParaRPr lang="en-US" sz="1000" b="1" dirty="0">
            <a:solidFill>
              <a:srgbClr val="000000">
                <a:lumMod val="65000"/>
                <a:lumOff val="35000"/>
              </a:srgb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bg1"/>
              </a:solidFill>
            </a:rPr>
            <a:t>68%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0.53659</cdr:x>
      <cdr:y>0.2</cdr:y>
    </cdr:from>
    <cdr:to>
      <cdr:x>0.69568</cdr:x>
      <cdr:y>0.34815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6400" y="381000"/>
          <a:ext cx="497029" cy="28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rgbClr val="FFFFFF"/>
              </a:solidFill>
            </a:rPr>
            <a:t>32%</a:t>
          </a:r>
          <a:endParaRPr lang="en-US" sz="11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0.60976</cdr:x>
      <cdr:y>0.04</cdr:y>
    </cdr:from>
    <cdr:to>
      <cdr:x>0.92683</cdr:x>
      <cdr:y>0.2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05000" y="76200"/>
          <a:ext cx="99058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Immigrants</a:t>
          </a:r>
          <a:endParaRPr lang="en-US" sz="1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0.12195</cdr:x>
      <cdr:y>0.8</cdr:y>
    </cdr:from>
    <cdr:to>
      <cdr:x>0.34146</cdr:x>
      <cdr:y>0.96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1000" y="1524000"/>
          <a:ext cx="6857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0000">
                  <a:lumMod val="65000"/>
                  <a:lumOff val="35000"/>
                </a:srgbClr>
              </a:solidFill>
            </a:rPr>
            <a:t>Others</a:t>
          </a:r>
          <a:endParaRPr lang="en-US" sz="1000" b="1" dirty="0">
            <a:solidFill>
              <a:srgbClr val="000000">
                <a:lumMod val="65000"/>
                <a:lumOff val="3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0.36364</cdr:x>
      <cdr:y>0.59259</cdr:y>
    </cdr:from>
    <cdr:to>
      <cdr:x>0.52273</cdr:x>
      <cdr:y>0.74074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219200" y="1219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0.53659</cdr:x>
      <cdr:y>0.2</cdr:y>
    </cdr:from>
    <cdr:to>
      <cdr:x>0.69568</cdr:x>
      <cdr:y>0.34815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676400" y="381000"/>
          <a:ext cx="497029" cy="28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en-US" sz="11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0.60976</cdr:x>
      <cdr:y>0.04</cdr:y>
    </cdr:from>
    <cdr:to>
      <cdr:x>0.92683</cdr:x>
      <cdr:y>0.2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1905000" y="76200"/>
          <a:ext cx="99058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en-US" sz="1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0.12195</cdr:x>
      <cdr:y>0.8</cdr:y>
    </cdr:from>
    <cdr:to>
      <cdr:x>0.34146</cdr:x>
      <cdr:y>0.96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81000" y="1524000"/>
          <a:ext cx="6857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endParaRPr lang="en-US" sz="1000" b="1" dirty="0">
            <a:solidFill>
              <a:srgbClr val="000000">
                <a:lumMod val="65000"/>
                <a:lumOff val="35000"/>
              </a:srgb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62" cy="46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35" y="1"/>
            <a:ext cx="3038162" cy="46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743"/>
            <a:ext cx="3038162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35" y="8829743"/>
            <a:ext cx="3038162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F22D16-3C3E-4D3A-9A62-E749899C48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62" cy="46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5" y="1"/>
            <a:ext cx="3038162" cy="46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5672"/>
            <a:ext cx="5607678" cy="418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743"/>
            <a:ext cx="3038162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5" y="8829743"/>
            <a:ext cx="3038162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40B30-49E4-45FB-85D9-D050D309E2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0B30-49E4-45FB-85D9-D050D309E2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68595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503F-77F1-4494-A69A-7696547D4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2763" y="0"/>
            <a:ext cx="2281237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8" y="0"/>
            <a:ext cx="6696075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F891F-8249-4692-A5DC-C039FF2895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288" y="0"/>
            <a:ext cx="9129712" cy="563563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tint val="3019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9129712" cy="563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B270E-664A-4660-8249-A1C553306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F21D7-9580-4FC0-B22C-14AE396AD6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288" y="0"/>
            <a:ext cx="9129712" cy="563563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tint val="3019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1445A-35CA-4248-9F34-41EDBB19B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9BD5F-12D6-4352-AB1E-6F9CC40F2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2B10C-40E0-4374-885C-23359D558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31CEC-9DD7-4CC9-A50F-8507C08FCC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9129712" cy="563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5556-7958-49C7-B54E-C84105DD2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E949E-F1EB-4FF2-A942-427D81AAC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610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2AE73C-6BD4-442F-AD8F-9F0A476D5B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152400" cy="6900863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tint val="6117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title"/>
          </p:nvPr>
        </p:nvSpPr>
        <p:spPr bwMode="auto">
          <a:xfrm>
            <a:off x="14288" y="0"/>
            <a:ext cx="9129712" cy="563563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tint val="3019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800" y="6629400"/>
            <a:ext cx="946150" cy="241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68050A"/>
        </a:buClr>
        <a:buFont typeface="Times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1450" algn="l" rtl="0" eaLnBrk="1" fontAlgn="base" hangingPunct="1">
        <a:spcBef>
          <a:spcPct val="20000"/>
        </a:spcBef>
        <a:spcAft>
          <a:spcPct val="0"/>
        </a:spcAft>
        <a:buClr>
          <a:srgbClr val="68050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742950" indent="-228600" algn="l" rtl="0" eaLnBrk="1" fontAlgn="base" hangingPunct="1">
        <a:spcBef>
          <a:spcPct val="20000"/>
        </a:spcBef>
        <a:spcAft>
          <a:spcPct val="0"/>
        </a:spcAft>
        <a:buClr>
          <a:srgbClr val="68050A"/>
        </a:buClr>
        <a:buFont typeface="Times" pitchFamily="18" charset="0"/>
        <a:buChar char="–"/>
        <a:defRPr sz="1600">
          <a:solidFill>
            <a:schemeClr val="tx1"/>
          </a:solidFill>
          <a:latin typeface="+mn-lt"/>
        </a:defRPr>
      </a:lvl3pPr>
      <a:lvl4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i="1">
          <a:solidFill>
            <a:schemeClr val="tx1"/>
          </a:solidFill>
          <a:latin typeface="+mn-lt"/>
        </a:defRPr>
      </a:lvl5pPr>
      <a:lvl6pPr marL="188595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i="1">
          <a:solidFill>
            <a:schemeClr val="tx1"/>
          </a:solidFill>
          <a:latin typeface="+mn-lt"/>
        </a:defRPr>
      </a:lvl6pPr>
      <a:lvl7pPr marL="234315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i="1">
          <a:solidFill>
            <a:schemeClr val="tx1"/>
          </a:solidFill>
          <a:latin typeface="+mn-lt"/>
        </a:defRPr>
      </a:lvl7pPr>
      <a:lvl8pPr marL="280035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i="1">
          <a:solidFill>
            <a:schemeClr val="tx1"/>
          </a:solidFill>
          <a:latin typeface="+mn-lt"/>
        </a:defRPr>
      </a:lvl8pPr>
      <a:lvl9pPr marL="325755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8.docx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7342188" cy="5386388"/>
          </a:xfrm>
          <a:prstGeom prst="rect">
            <a:avLst/>
          </a:prstGeom>
          <a:noFill/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827213" y="6354763"/>
            <a:ext cx="6172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B2B2B2"/>
                </a:solidFill>
                <a:latin typeface="Arial" pitchFamily="34" charset="0"/>
              </a:rPr>
              <a:t>This report is solely for the use of client  personnel. No part of it may be circulated, quoted, or reproduced for distribution </a:t>
            </a:r>
            <a:br>
              <a:rPr lang="en-US" sz="600" dirty="0">
                <a:solidFill>
                  <a:srgbClr val="B2B2B2"/>
                </a:solidFill>
                <a:latin typeface="Arial" pitchFamily="34" charset="0"/>
              </a:rPr>
            </a:br>
            <a:r>
              <a:rPr lang="en-US" sz="600" dirty="0">
                <a:solidFill>
                  <a:srgbClr val="B2B2B2"/>
                </a:solidFill>
                <a:latin typeface="Arial" pitchFamily="34" charset="0"/>
              </a:rPr>
              <a:t>outside the client organization without prior written approval from Copernicus Marketing Consulting and Research. </a:t>
            </a:r>
            <a:br>
              <a:rPr lang="en-US" sz="600" dirty="0">
                <a:solidFill>
                  <a:srgbClr val="B2B2B2"/>
                </a:solidFill>
                <a:latin typeface="Arial" pitchFamily="34" charset="0"/>
              </a:rPr>
            </a:br>
            <a:r>
              <a:rPr lang="en-US" sz="600" dirty="0">
                <a:solidFill>
                  <a:srgbClr val="B2B2B2"/>
                </a:solidFill>
                <a:latin typeface="Arial" pitchFamily="34" charset="0"/>
              </a:rPr>
              <a:t>Copyright 2007 COPERNICUS, all rights reserved</a:t>
            </a:r>
            <a:endParaRPr lang="en-US" sz="800" dirty="0">
              <a:solidFill>
                <a:srgbClr val="B2B2B2"/>
              </a:solidFill>
              <a:latin typeface="Arial" pitchFamily="34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1827213" y="3198813"/>
            <a:ext cx="11445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68050A"/>
              </a:buClr>
            </a:pPr>
            <a:r>
              <a:rPr lang="en-US" sz="1200" i="1" dirty="0" smtClean="0">
                <a:solidFill>
                  <a:srgbClr val="9D0000"/>
                </a:solidFill>
              </a:rPr>
              <a:t>Presented to:</a:t>
            </a:r>
            <a:endParaRPr lang="en-US" sz="1200" i="1" dirty="0">
              <a:solidFill>
                <a:srgbClr val="9D0000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828800" y="1273175"/>
            <a:ext cx="6858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Allston-Brighton Community Survey / Needs Assessment Research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1827212" y="3486150"/>
            <a:ext cx="3963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68050A"/>
              </a:buClr>
            </a:pPr>
            <a:r>
              <a:rPr lang="en-US" b="1" i="1" dirty="0" smtClean="0"/>
              <a:t>Harvard Allston Task Force on December 1, 2008 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382869"/>
            <a:ext cx="2819400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Appendix Updated on December 22, 2008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North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EDUCATION:  Percent Reporting as a Need</a:t>
            </a:r>
            <a:r>
              <a:rPr lang="en-US" sz="1600" b="1" dirty="0" smtClean="0"/>
              <a:t>*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6294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*Percent reporting issue as a ‘major’ or ‘important’ need.</a:t>
            </a:r>
            <a:endParaRPr lang="en-US" sz="1000" dirty="0"/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63123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North A-B Homeowners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85887"/>
            <a:ext cx="81343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North A-B Homeowners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500187"/>
            <a:ext cx="81343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 North A-B Residents with Kids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382713"/>
            <a:ext cx="81041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 North A-B Residents with Kids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371600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 North A-B Residents with Kids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87475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 North A-B Residents with Kids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87475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 North A-B Residents with Kids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01775"/>
            <a:ext cx="813435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 Allston-Brighton Immigrants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58913"/>
            <a:ext cx="8104187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 Allston-Brighton Immigrants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87475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 Allston-Brighton Immigrants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387475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North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EDUCATION:  Percent Reporting as a Need</a:t>
            </a:r>
            <a:r>
              <a:rPr lang="en-US" sz="1600" b="1" dirty="0" smtClean="0"/>
              <a:t>*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6294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*Percent reporting issue as a ‘major’ or ‘important’ need.</a:t>
            </a:r>
            <a:endParaRPr lang="en-US" sz="1000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990600"/>
            <a:ext cx="863123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 Allston-Brighton Immigrants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 Allston-Brighton Immigrants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447800"/>
            <a:ext cx="813435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on Harvard Priorities: Allston-Brighton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447800"/>
            <a:ext cx="81041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on Harvard Priorities: Allston-Brighton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85887"/>
            <a:ext cx="81343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on Harvard Priorities: Allston-Brighton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85887"/>
            <a:ext cx="81343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on Harvard Priorities: Allston-Brighton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371600"/>
            <a:ext cx="81343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on Harvard Priorities: Allston-Brighton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1343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Opinion on Harvard Priorities: A-B Residents Affiliated with Harvard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1371600"/>
            <a:ext cx="81041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Opinion on Harvard Priorities: A-B Residents Affiliated with Harvard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498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371600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Opinion on Harvard Priorities: A-B Residents Affiliated with Harvard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371600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North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HEALTH:  Percent Reporting as a Need</a:t>
            </a:r>
            <a:r>
              <a:rPr lang="en-US" sz="1600" b="1" dirty="0" smtClean="0"/>
              <a:t>*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6294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*Percent reporting issue as a ‘major’ or ‘important’ need.</a:t>
            </a:r>
            <a:endParaRPr lang="en-US" sz="1000" dirty="0"/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63123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Opinion on Harvard Priorities: A-B Residents Affiliated with Harvard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387475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Opinion on Harvard Priorities: A-B Residents Affiliated with Harvard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501775"/>
            <a:ext cx="813435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Balancing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63246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 2000 U.S. Census Summary File 3 (SF3) Data</a:t>
            </a:r>
          </a:p>
          <a:p>
            <a:r>
              <a:rPr lang="en-US" sz="1000" dirty="0" smtClean="0"/>
              <a:t>Note:  North Allston-Brighton is defined as the area bound by the Charles River, Mass Pike, &amp; Market Street, which corresponds to Census Blocks’ 1.001, 1.002, 1.003, 1.004, 8.011, 8.023, &amp; 8.024.</a:t>
            </a:r>
            <a:endParaRPr lang="en-US" sz="1000" dirty="0"/>
          </a:p>
        </p:txBody>
      </p:sp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7325" y="885825"/>
            <a:ext cx="39020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013" y="862013"/>
            <a:ext cx="7342187" cy="5386387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411413" y="2157413"/>
            <a:ext cx="5105400" cy="448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400" b="1" dirty="0">
                <a:solidFill>
                  <a:srgbClr val="800000"/>
                </a:solidFill>
                <a:latin typeface="Arial" pitchFamily="34" charset="0"/>
              </a:rPr>
              <a:t>Copernicus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 i="1" dirty="0">
                <a:solidFill>
                  <a:srgbClr val="800000"/>
                </a:solidFill>
                <a:latin typeface="Arial" pitchFamily="34" charset="0"/>
              </a:rPr>
              <a:t>Marketing Consulting </a:t>
            </a:r>
            <a:br>
              <a:rPr lang="en-US" sz="2400" i="1" dirty="0">
                <a:solidFill>
                  <a:srgbClr val="800000"/>
                </a:solidFill>
                <a:latin typeface="Arial" pitchFamily="34" charset="0"/>
              </a:rPr>
            </a:br>
            <a:r>
              <a:rPr lang="en-US" sz="2400" i="1" dirty="0">
                <a:solidFill>
                  <a:srgbClr val="800000"/>
                </a:solidFill>
                <a:latin typeface="Arial" pitchFamily="34" charset="0"/>
              </a:rPr>
              <a:t>and Research</a:t>
            </a:r>
          </a:p>
          <a:p>
            <a:pPr algn="ctr" eaLnBrk="0" hangingPunct="0">
              <a:lnSpc>
                <a:spcPct val="90000"/>
              </a:lnSpc>
            </a:pPr>
            <a:endParaRPr lang="en-US" sz="2000" i="1" dirty="0">
              <a:solidFill>
                <a:srgbClr val="800000"/>
              </a:solidFill>
              <a:latin typeface="Arial" pitchFamily="34" charset="0"/>
            </a:endParaRPr>
          </a:p>
          <a:p>
            <a:pPr algn="ctr" eaLnBrk="0" hangingPunct="0"/>
            <a:r>
              <a:rPr lang="en-US" sz="2000" dirty="0"/>
              <a:t>Waltham, MA / (781) 392.2500</a:t>
            </a:r>
          </a:p>
          <a:p>
            <a:pPr algn="ctr" eaLnBrk="0" hangingPunct="0"/>
            <a:r>
              <a:rPr lang="en-US" sz="2000" dirty="0"/>
              <a:t>Wilton, CT / (203) 834.8200</a:t>
            </a:r>
            <a:endParaRPr lang="en-US" sz="2000" i="1" dirty="0"/>
          </a:p>
          <a:p>
            <a:pPr algn="ctr" eaLnBrk="0" hangingPunct="0"/>
            <a:endParaRPr lang="en-US" sz="2000" i="1" dirty="0"/>
          </a:p>
          <a:p>
            <a:pPr algn="ctr" eaLnBrk="0" hangingPunct="0"/>
            <a:r>
              <a:rPr lang="en-US" dirty="0" smtClean="0"/>
              <a:t>Kevin Clancy, </a:t>
            </a:r>
            <a:r>
              <a:rPr lang="en-US" i="1" dirty="0" smtClean="0"/>
              <a:t>Chairman &amp; CEO</a:t>
            </a:r>
          </a:p>
          <a:p>
            <a:pPr algn="ctr" eaLnBrk="0" hangingPunct="0"/>
            <a:r>
              <a:rPr lang="en-US" dirty="0" smtClean="0"/>
              <a:t>Sohel Karim, </a:t>
            </a:r>
            <a:r>
              <a:rPr lang="en-US" i="1" dirty="0" smtClean="0"/>
              <a:t>Sr. Vice President</a:t>
            </a:r>
          </a:p>
          <a:p>
            <a:pPr algn="ctr" eaLnBrk="0" hangingPunct="0"/>
            <a:r>
              <a:rPr lang="en-US" dirty="0" smtClean="0"/>
              <a:t>Eric Paquette, </a:t>
            </a:r>
            <a:r>
              <a:rPr lang="en-US" i="1" dirty="0" smtClean="0"/>
              <a:t>Sr. Vice President</a:t>
            </a:r>
          </a:p>
          <a:p>
            <a:pPr algn="ctr" eaLnBrk="0" hangingPunct="0"/>
            <a:r>
              <a:rPr lang="en-US" dirty="0" smtClean="0"/>
              <a:t>Jeremy Burbank, </a:t>
            </a:r>
            <a:r>
              <a:rPr lang="en-US" i="1" dirty="0" smtClean="0"/>
              <a:t>Vice President</a:t>
            </a:r>
          </a:p>
          <a:p>
            <a:pPr algn="ctr" eaLnBrk="0" hangingPunct="0"/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</a:rPr>
              <a:t>copernicusmarketing.com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North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033046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HOUSING:  Percent Reporting as a Need</a:t>
            </a:r>
            <a:r>
              <a:rPr lang="en-US" sz="1600" b="1" dirty="0" smtClean="0"/>
              <a:t>*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6294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*Percent reporting issue as a ‘major’ or ‘important’ need.</a:t>
            </a:r>
            <a:endParaRPr lang="en-US" sz="1000" dirty="0"/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1600200"/>
            <a:ext cx="8631237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North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PUBLIC REALM:  Percent Reporting as a Need</a:t>
            </a:r>
            <a:r>
              <a:rPr lang="en-US" sz="1600" b="1" dirty="0" smtClean="0"/>
              <a:t>*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6294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*Percent reporting issue as a ‘major’ or ‘important’ need.</a:t>
            </a:r>
            <a:endParaRPr lang="en-US" sz="1000" dirty="0"/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1000125"/>
            <a:ext cx="863123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North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TRANSPORTATION:  Percent Reporting as a Need</a:t>
            </a:r>
            <a:r>
              <a:rPr lang="en-US" sz="1600" b="1" dirty="0" smtClean="0"/>
              <a:t>*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6294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*Percent reporting issue as a ‘major’ or ‘important’ need.</a:t>
            </a:r>
            <a:endParaRPr lang="en-US" sz="1000" dirty="0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990600"/>
            <a:ext cx="8631237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Tier Needs for North Allston-Brighton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98637"/>
            <a:ext cx="8077200" cy="4983163"/>
          </a:xfrm>
        </p:spPr>
        <p:txBody>
          <a:bodyPr/>
          <a:lstStyle/>
          <a:p>
            <a:r>
              <a:rPr lang="en-US" b="1" u="sng" dirty="0" smtClean="0"/>
              <a:t>Education (8 Needs)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students with college counseling, admissions, financial aid and scholarships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high schools students with career counseling/training including summer jobs/internships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K-12 students improve their reading, writing, math and science skills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students graduate from high school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K-12 students with better after-school programs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Training adults to help them get good jobs in today's economy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K-12 students with better out-of-school programs, including summer programs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advanced learning programs for qualified K-12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 tier needs for North Allston-Brighton residents consist of the following 27 needs: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Tier Needs for North Allston-Brighton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2544763"/>
          </a:xfrm>
        </p:spPr>
        <p:txBody>
          <a:bodyPr/>
          <a:lstStyle/>
          <a:p>
            <a:r>
              <a:rPr lang="en-US" b="1" u="sng" dirty="0" smtClean="0"/>
              <a:t>Health (4 Needs)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Allston-Brighton residents with better access to indoor/outdoor athletic facilities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Educating and encouraging people to live healthier lives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Making it easier for elderly residents to access medical care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Making it easier for the uninsured to access medical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Tier Needs for North Allston-Brighton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3810000"/>
          </a:xfrm>
        </p:spPr>
        <p:txBody>
          <a:bodyPr/>
          <a:lstStyle/>
          <a:p>
            <a:r>
              <a:rPr lang="en-US" b="1" u="sng" dirty="0" smtClean="0"/>
              <a:t>Public Realm (9 Needs)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Improving maintenance and upkeep of public parks and spaces in Allston Brighton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improve the water quality of the Charles river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Developing green pathways from Allston to the Charles river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Using a sustainable, 'good-for-the-environment' approach to new development, public spaces and streets in Allston-Brighton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Making it easier for people to access the Charles river by foot/bike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Improving the maintenance of community/recreational space along the Charles river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more art / culture / entertainment activities in Allston-Brighton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Creating more parks and gardens in Allston-Brighton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better road and pedestrian signs throughout the neighborhood</a:t>
            </a:r>
          </a:p>
          <a:p>
            <a:pPr marL="117475" indent="-117475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Tier Needs for North Allston-Brighton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2590800"/>
          </a:xfrm>
        </p:spPr>
        <p:txBody>
          <a:bodyPr/>
          <a:lstStyle/>
          <a:p>
            <a:r>
              <a:rPr lang="en-US" b="1" u="sng" dirty="0" smtClean="0"/>
              <a:t>Transportation (6 Needs)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Better maintenance of streets and sidewalks in the neighborhood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Improving overall pedestrian safety in the neighborhood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Better snow plowing on sidewalks and pedestrian bridges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Improving the public transit options in Allston-Brighton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Reducing the disturbance and safety risk caused by heavy traffic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Building sidewalks throughout the neighborhood</a:t>
            </a:r>
          </a:p>
          <a:p>
            <a:pPr marL="117475" indent="-117475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D9FB-3D79-437D-BAD3-904AF9B550AD}" type="slidenum">
              <a:rPr lang="en-US"/>
              <a:pPr/>
              <a:t>1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8077200" cy="5410200"/>
          </a:xfrm>
        </p:spPr>
        <p:txBody>
          <a:bodyPr/>
          <a:lstStyle/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/>
              <a:t>	</a:t>
            </a:r>
            <a:r>
              <a:rPr lang="en-US" sz="1400" dirty="0" smtClean="0"/>
              <a:t> </a:t>
            </a:r>
            <a:r>
              <a:rPr lang="en-US" sz="1400" b="1" u="sng" dirty="0" smtClean="0"/>
              <a:t>PAGE</a:t>
            </a:r>
            <a:endParaRPr lang="en-US" sz="1400" b="1" u="sng" dirty="0"/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b="1" u="sng" dirty="0" smtClean="0"/>
              <a:t>PRESENTATION</a:t>
            </a:r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Objective…………………………………………………………………………….</a:t>
            </a:r>
            <a:r>
              <a:rPr lang="en-US" sz="1400" dirty="0"/>
              <a:t>	</a:t>
            </a:r>
            <a:r>
              <a:rPr lang="en-US" sz="1400" dirty="0" smtClean="0"/>
              <a:t>2</a:t>
            </a:r>
            <a:endParaRPr lang="en-US" sz="1400" dirty="0"/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Allston-Brighton Demographics…………………………………………………..</a:t>
            </a:r>
            <a:r>
              <a:rPr lang="en-US" sz="1400" dirty="0"/>
              <a:t>	</a:t>
            </a:r>
            <a:r>
              <a:rPr lang="en-US" sz="1400" dirty="0" smtClean="0"/>
              <a:t>3</a:t>
            </a:r>
            <a:endParaRPr lang="en-US" sz="1400" dirty="0"/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Survey Process……………………………………………………………………..	4</a:t>
            </a:r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Key Survey Questions……………………………………………………………..</a:t>
            </a:r>
            <a:r>
              <a:rPr lang="en-US" sz="1400" dirty="0"/>
              <a:t>	</a:t>
            </a:r>
            <a:r>
              <a:rPr lang="en-US" sz="1400" dirty="0" smtClean="0"/>
              <a:t>7</a:t>
            </a:r>
            <a:endParaRPr lang="en-US" sz="1400" dirty="0"/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Perceived Community Needs……………………………………………………..</a:t>
            </a:r>
            <a:r>
              <a:rPr lang="en-US" sz="1400" dirty="0"/>
              <a:t>	</a:t>
            </a:r>
            <a:r>
              <a:rPr lang="en-US" sz="1400" dirty="0" smtClean="0"/>
              <a:t>8</a:t>
            </a:r>
            <a:endParaRPr lang="en-US" sz="1400" dirty="0"/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Opinion on Harvard Priorities……………………………………………………..</a:t>
            </a:r>
            <a:r>
              <a:rPr lang="en-US" sz="1400" dirty="0"/>
              <a:t>	</a:t>
            </a:r>
            <a:r>
              <a:rPr lang="en-US" sz="1400" dirty="0" smtClean="0"/>
              <a:t>25</a:t>
            </a:r>
            <a:endParaRPr lang="en-US" sz="1400" dirty="0"/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Perceived Needs versus Perceived Harvard Priorities…………………………	37</a:t>
            </a:r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Summary……………………………………………………………………………	40</a:t>
            </a:r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b="1" u="sng" dirty="0" smtClean="0"/>
              <a:t>APPENDIX</a:t>
            </a:r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Perceived Needs versus Perceived Harvard Priorities by Sub-Group………..	43</a:t>
            </a:r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Perceived Community Needs by Sub-Group……………………………………	49</a:t>
            </a:r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Opinion on Harvard Priorities by Sub-Group……………………………………	85</a:t>
            </a:r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r>
              <a:rPr lang="en-US" sz="1400" dirty="0" smtClean="0"/>
              <a:t>Sample Balancing Criteria…………………………………………………………	121</a:t>
            </a:r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endParaRPr lang="en-US" sz="1400" dirty="0" smtClean="0"/>
          </a:p>
          <a:p>
            <a:pPr>
              <a:lnSpc>
                <a:spcPct val="150000"/>
              </a:lnSpc>
              <a:tabLst>
                <a:tab pos="7083425" algn="r"/>
              </a:tabLst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Top-Tier Needs for All of Allston-Brighton Residents*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8077200" cy="2925763"/>
          </a:xfrm>
        </p:spPr>
        <p:txBody>
          <a:bodyPr/>
          <a:lstStyle/>
          <a:p>
            <a:r>
              <a:rPr lang="en-US" b="1" u="sng" dirty="0" smtClean="0"/>
              <a:t>Education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adults with basic skills education, (i.e., reading, writing, math, science)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services to help adults pursue a college education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adults earn a GED or other high school equivalency diploma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students succeed on standardized tests (exam school, PSAT, SAT, etc.)</a:t>
            </a:r>
          </a:p>
          <a:p>
            <a:pPr marL="117475" indent="-117475"/>
            <a:r>
              <a:rPr lang="en-US" b="1" u="sng" dirty="0" smtClean="0"/>
              <a:t>Health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Educating &amp; helping people with substance abuse prevention and treatment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611779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*Compared with North Allston-Brighton</a:t>
            </a:r>
            <a:endParaRPr lang="en-US" sz="1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of the top tier needs for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Allston-Brighton residents are similar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those of North Allston-Brighton residents.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endParaRPr lang="en-US" sz="800" b="1" kern="0" baseline="0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lang="en-US" b="1" kern="0" noProof="0" dirty="0" smtClean="0">
                <a:latin typeface="+mn-lt"/>
              </a:rPr>
              <a:t>There are 4 other educational areas and 1 health area, however, that emerge as top tier needs based on the responses of </a:t>
            </a:r>
            <a:r>
              <a:rPr lang="en-US" b="1" u="sng" kern="0" noProof="0" dirty="0" smtClean="0">
                <a:latin typeface="+mn-lt"/>
              </a:rPr>
              <a:t>all</a:t>
            </a:r>
            <a:r>
              <a:rPr lang="en-US" b="1" kern="0" noProof="0" dirty="0" smtClean="0">
                <a:latin typeface="+mn-lt"/>
              </a:rPr>
              <a:t> Allston-Brighton residents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Top-Tier Needs for North A-B Homeowners*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08237"/>
            <a:ext cx="8077200" cy="3382963"/>
          </a:xfrm>
        </p:spPr>
        <p:txBody>
          <a:bodyPr/>
          <a:lstStyle/>
          <a:p>
            <a:r>
              <a:rPr lang="en-US" b="1" u="sng" dirty="0" smtClean="0"/>
              <a:t>Education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more arts programs for K-12 students (music, painting, theatre, etc.)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K-12 students with better access to indoor/outdoor athletic facilities and field space</a:t>
            </a:r>
          </a:p>
          <a:p>
            <a:r>
              <a:rPr lang="en-US" b="1" u="sng" dirty="0" smtClean="0"/>
              <a:t>Public Realm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Improving the appearance of Harvard-owned properties, particularly empty buildings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Integrating the Harvard campus green-space into the community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Having more retail shops and services in the neighborhood</a:t>
            </a:r>
          </a:p>
          <a:p>
            <a:r>
              <a:rPr lang="en-US" b="1" u="sng" dirty="0" smtClean="0"/>
              <a:t>Transportation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Upgrading pedestrian bridges across the Charles in Allston-Brighton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611779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*Compared with North Allston-Brighton</a:t>
            </a:r>
            <a:endParaRPr lang="en-US" sz="1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Similarly, most of the top tier needs for </a:t>
            </a:r>
            <a:r>
              <a:rPr kumimoji="0" lang="en-US" sz="18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Allston-Brighton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homeowners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identical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those of all North Allston-Brighton residents.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endParaRPr lang="en-US" sz="800" b="1" kern="0" baseline="0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lang="en-US" b="1" kern="0" noProof="0" dirty="0" smtClean="0">
                <a:latin typeface="+mn-lt"/>
              </a:rPr>
              <a:t>There are 6 other areas, however, that emerge as top tier needs based on the responses of North Allston-Brighton </a:t>
            </a:r>
            <a:r>
              <a:rPr lang="en-US" b="1" u="sng" kern="0" noProof="0" dirty="0" smtClean="0">
                <a:latin typeface="+mn-lt"/>
              </a:rPr>
              <a:t>homeowners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Top-Tier Needs for North A-B Residents with Kids*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8382000" cy="4525963"/>
          </a:xfrm>
        </p:spPr>
        <p:txBody>
          <a:bodyPr/>
          <a:lstStyle/>
          <a:p>
            <a:r>
              <a:rPr lang="en-US" b="1" u="sng" dirty="0" smtClean="0"/>
              <a:t>Education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programs that integrate K-12 students with special needs into the community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Improving 'play-and-learn' programs for pre-school children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convenient and affordable daycare for pre-school children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K-12 students with better sports programs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K-12 students with better access to indoor/outdoor athletic facilities and field space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more arts programs for K-12 students (music, painting, theatre, etc.)</a:t>
            </a:r>
          </a:p>
          <a:p>
            <a:r>
              <a:rPr lang="en-US" b="1" u="sng" dirty="0" smtClean="0"/>
              <a:t>Health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Building a new public pool and gym in North Allston/Brighton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Improving emergency service (EMT, fire, police, etc.) in North Allston/Brighton</a:t>
            </a:r>
          </a:p>
          <a:p>
            <a:r>
              <a:rPr lang="en-US" b="1" u="sng" dirty="0" smtClean="0"/>
              <a:t>Transportation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Upgrading pedestrian bridges across the Charles in Allston-Brighton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611779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*Compared with North Allston-Brighton</a:t>
            </a:r>
            <a:endParaRPr lang="en-US" sz="1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6858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of the top tier needs for </a:t>
            </a:r>
            <a:r>
              <a:rPr kumimoji="0" lang="en-US" sz="18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Allston-Brighton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residents with </a:t>
            </a:r>
            <a:r>
              <a:rPr lang="en-US" b="1" u="sng" kern="0" dirty="0" smtClean="0">
                <a:latin typeface="+mn-lt"/>
              </a:rPr>
              <a:t>children</a:t>
            </a:r>
            <a:r>
              <a:rPr lang="en-US" b="1" kern="0" dirty="0" smtClean="0">
                <a:latin typeface="+mn-lt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similar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those of all North Allston-Brighton residents.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endParaRPr lang="en-US" sz="800" b="1" kern="0" baseline="0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lang="en-US" b="1" kern="0" noProof="0" dirty="0" smtClean="0">
                <a:latin typeface="+mn-lt"/>
              </a:rPr>
              <a:t>There are 9 other areas, however, that emerge as top tier needs based on the responses of North Allston-Brighton </a:t>
            </a:r>
            <a:r>
              <a:rPr lang="en-US" b="1" u="sng" kern="0" noProof="0" dirty="0" smtClean="0">
                <a:latin typeface="+mn-lt"/>
              </a:rPr>
              <a:t>residents who have children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Top-Tier Needs for A-B Immigrants*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077200" cy="3429000"/>
          </a:xfrm>
        </p:spPr>
        <p:txBody>
          <a:bodyPr/>
          <a:lstStyle/>
          <a:p>
            <a:r>
              <a:rPr lang="en-US" b="1" u="sng" dirty="0" smtClean="0"/>
              <a:t>Education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more ESOL (English for Speakers of Other Languages) classes for adults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students succeed on standardized tests (exam school, PSAT, SAT, etc.)</a:t>
            </a:r>
          </a:p>
          <a:p>
            <a:pPr marL="117475" indent="-117475"/>
            <a:r>
              <a:rPr lang="en-US" b="1" u="sng" dirty="0" smtClean="0"/>
              <a:t>Health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Making it easier for people who do not speak English to access medical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611779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*Compared with North Allston-Brighton</a:t>
            </a:r>
            <a:endParaRPr lang="en-US" sz="1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762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of the top tier needs for Allston-Brighton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residents who are </a:t>
            </a:r>
            <a:r>
              <a:rPr lang="en-US" b="1" u="sng" kern="0" dirty="0" smtClean="0">
                <a:latin typeface="+mn-lt"/>
              </a:rPr>
              <a:t>immigrants</a:t>
            </a:r>
            <a:r>
              <a:rPr kumimoji="0" lang="en-US" sz="18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similar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those of North Allston-Brighton residents.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endParaRPr lang="en-US" sz="800" b="1" kern="0" baseline="0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lang="en-US" b="1" kern="0" noProof="0" dirty="0" smtClean="0">
                <a:latin typeface="+mn-lt"/>
              </a:rPr>
              <a:t>There are 3 other areas, however, that emerge as top tier needs based on the responses of Allston-Brighton </a:t>
            </a:r>
            <a:r>
              <a:rPr lang="en-US" b="1" u="sng" kern="0" noProof="0" dirty="0" smtClean="0">
                <a:latin typeface="+mn-lt"/>
              </a:rPr>
              <a:t>residents who are </a:t>
            </a:r>
            <a:r>
              <a:rPr lang="en-US" b="1" u="sng" kern="0" dirty="0" smtClean="0">
                <a:latin typeface="+mn-lt"/>
              </a:rPr>
              <a:t>immigrants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Top-Tier Needs for A-B Seniors*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8077200" cy="4495800"/>
          </a:xfrm>
        </p:spPr>
        <p:txBody>
          <a:bodyPr/>
          <a:lstStyle/>
          <a:p>
            <a:r>
              <a:rPr lang="en-US" sz="1600" b="1" u="sng" dirty="0" smtClean="0"/>
              <a:t>Education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/>
              <a:t>Providing more ESOL (English for Speakers of Other Languages) classes for adults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/>
              <a:t>Providing adults with basic skills education, (i.e., reading, writing, math, science)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/>
              <a:t>Helping adults earn a GED or other high school equivalency diploma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/>
              <a:t>Providing educational and enrichment programs for senior citizens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/>
              <a:t>Training adults to help them progress at their current jobs</a:t>
            </a:r>
          </a:p>
          <a:p>
            <a:pPr marL="117475" indent="-117475"/>
            <a:r>
              <a:rPr lang="en-US" sz="1600" b="1" u="sng" dirty="0" smtClean="0"/>
              <a:t>Health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/>
              <a:t>Providing convenient and affordable daycare for seniors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/>
              <a:t>Educating and helping people with substance abuse prevention and treatment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/>
              <a:t>Educating parents about screening for developmental disabilities in children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/>
              <a:t>Making it easier for people to get help from mental health professionals</a:t>
            </a:r>
          </a:p>
          <a:p>
            <a:r>
              <a:rPr lang="en-US" sz="1600" b="1" u="sng" dirty="0" smtClean="0"/>
              <a:t>Housing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/>
              <a:t>Providing assisted living housing for seniors and disabled people</a:t>
            </a:r>
          </a:p>
          <a:p>
            <a:pPr marL="111125" indent="-111125"/>
            <a:r>
              <a:rPr lang="en-US" sz="1600" b="1" u="sng" dirty="0" smtClean="0"/>
              <a:t>Transportation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600" dirty="0" smtClean="0"/>
              <a:t>Providing more public parking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4770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*Compared with North Allston-Brighton</a:t>
            </a:r>
          </a:p>
          <a:p>
            <a:r>
              <a:rPr lang="en-US" sz="1000" dirty="0" smtClean="0"/>
              <a:t>Note:  “Seniors” defined as those 60+</a:t>
            </a:r>
            <a:endParaRPr lang="en-US" sz="1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762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of the top tier needs for Allston-Brighton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residents who are seniors</a:t>
            </a:r>
            <a:r>
              <a:rPr kumimoji="0" lang="en-US" sz="18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similar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those of North Allston-Brighton residents.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endParaRPr lang="en-US" sz="800" b="1" kern="0" baseline="0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lang="en-US" b="1" kern="0" noProof="0" dirty="0" smtClean="0">
                <a:latin typeface="+mn-lt"/>
              </a:rPr>
              <a:t>There are 11 other areas, however, that emerge as top tier needs based on the responses of Allston-Brighton </a:t>
            </a:r>
            <a:r>
              <a:rPr lang="en-US" b="1" u="sng" kern="0" noProof="0" dirty="0" smtClean="0">
                <a:latin typeface="+mn-lt"/>
              </a:rPr>
              <a:t>residents who are seniors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Top-Tier Needs for Harvard Affiliates*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077200" cy="3276600"/>
          </a:xfrm>
        </p:spPr>
        <p:txBody>
          <a:bodyPr/>
          <a:lstStyle/>
          <a:p>
            <a:r>
              <a:rPr lang="en-US" b="1" u="sng" dirty="0" smtClean="0"/>
              <a:t>Education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K-12 students with better access to indoor/outdoor athletic facilities and field space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convenient and affordable daycare for pre-school children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students succeed on standardized tests (exam school, PSAT, SAT, etc.)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adults with basic skills education, (i.e., reading, writing, math, science)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Building a new community center that offers a variety of educational/recreational programs in North Allston/Brighton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educational and enrichment programs for adults</a:t>
            </a:r>
          </a:p>
          <a:p>
            <a:r>
              <a:rPr lang="en-US" b="1" u="sng" dirty="0" smtClean="0"/>
              <a:t>Transportation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Developing more bike paths and bike lanes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611779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A-B residents who work/study at Harvard compared with North Allston-Brighton residents</a:t>
            </a:r>
            <a:endParaRPr lang="en-US" sz="1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762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of the top tier needs for Allston-Brighton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residents who work/study</a:t>
            </a:r>
            <a:r>
              <a:rPr kumimoji="0" lang="en-US" sz="18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kumimoji="0" lang="en-US" sz="1800" b="1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Harvard </a:t>
            </a:r>
            <a:r>
              <a:rPr kumimoji="0" lang="en-US" sz="18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similar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those of North Allston-Brighton residents.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endParaRPr lang="en-US" sz="800" b="1" kern="0" baseline="0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lang="en-US" b="1" kern="0" noProof="0" dirty="0" smtClean="0">
                <a:latin typeface="+mn-lt"/>
              </a:rPr>
              <a:t>There are 7 other areas, however, that emerge as top tier needs based on the responses of Allston-Brighton </a:t>
            </a:r>
            <a:r>
              <a:rPr lang="en-US" b="1" u="sng" kern="0" noProof="0" dirty="0" smtClean="0">
                <a:latin typeface="+mn-lt"/>
              </a:rPr>
              <a:t>residents affiliated with Harvard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on Harvard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1066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Classifying Residents’ Opinion on Harvard Priorities by Tier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029361"/>
            <a:ext cx="3505200" cy="1323439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TOP TIER</a:t>
            </a:r>
          </a:p>
          <a:p>
            <a:pPr algn="ctr"/>
            <a:r>
              <a:rPr lang="en-US" sz="1600" b="1" i="1" u="sng" dirty="0" smtClean="0"/>
              <a:t>Top one-third</a:t>
            </a:r>
            <a:r>
              <a:rPr lang="en-US" sz="1600" b="1" i="1" dirty="0" smtClean="0"/>
              <a:t> based on percent reporting need as a ‘priority’ for Harvard to address</a:t>
            </a:r>
          </a:p>
          <a:p>
            <a:pPr algn="ctr"/>
            <a:endParaRPr lang="en-US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3620631"/>
            <a:ext cx="3505200" cy="1323439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SECOND TIER</a:t>
            </a:r>
          </a:p>
          <a:p>
            <a:pPr algn="ctr"/>
            <a:r>
              <a:rPr lang="en-US" sz="1600" b="1" i="1" u="sng" dirty="0" smtClean="0"/>
              <a:t>Second one-third</a:t>
            </a:r>
            <a:r>
              <a:rPr lang="en-US" sz="1600" b="1" i="1" dirty="0" smtClean="0"/>
              <a:t> based on percent reporting need as a ‘priority’ for Harvard to address</a:t>
            </a:r>
          </a:p>
          <a:p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5229761"/>
            <a:ext cx="3505200" cy="1323439"/>
          </a:xfrm>
          <a:prstGeom prst="rect">
            <a:avLst/>
          </a:prstGeom>
          <a:solidFill>
            <a:srgbClr val="F7E7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THIRD TIER</a:t>
            </a:r>
          </a:p>
          <a:p>
            <a:pPr algn="ctr"/>
            <a:r>
              <a:rPr lang="en-US" sz="1600" b="1" i="1" u="sng" dirty="0" smtClean="0"/>
              <a:t>Last one-third</a:t>
            </a:r>
            <a:r>
              <a:rPr lang="en-US" sz="1600" b="1" i="1" dirty="0" smtClean="0"/>
              <a:t> based on percent reporting need as a ‘priority’ for Harvard to address</a:t>
            </a:r>
          </a:p>
          <a:p>
            <a:pPr algn="ctr"/>
            <a:endParaRPr lang="en-US" sz="16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Opinion on Harvard Priorities:  North Allston-Brighton Residents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685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EDUCATION:  Percent Reporting as a ‘Priority’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936625"/>
            <a:ext cx="8624887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Opinion on Harvard Priorities:  North Allston-Brighton Residents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685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EDUCATION:  Percent Reporting as a ‘Priority’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6344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Opinion on Harvard Priorities:  North Allston-Brighton Residents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7106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HEALTH:  Percent Reporting as a ‘Priority’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860425"/>
            <a:ext cx="8624887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9129712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077200" cy="4038600"/>
          </a:xfrm>
        </p:spPr>
        <p:txBody>
          <a:bodyPr/>
          <a:lstStyle/>
          <a:p>
            <a:pPr marL="0" indent="0" eaLnBrk="1" hangingPunct="1">
              <a:buFont typeface="Times" pitchFamily="18" charset="0"/>
              <a:buNone/>
            </a:pPr>
            <a:r>
              <a:rPr lang="en-US" sz="2000" dirty="0" smtClean="0"/>
              <a:t>The overall objective of this work is to obtain valid, reliable “voice of the community” insights on the needs of Allston-Brighton residents.</a:t>
            </a:r>
          </a:p>
          <a:p>
            <a:pPr marL="0" indent="0" eaLnBrk="1" hangingPunct="1">
              <a:buFont typeface="Times" pitchFamily="18" charset="0"/>
              <a:buNone/>
            </a:pPr>
            <a:endParaRPr lang="en-US" sz="2000" dirty="0" smtClean="0"/>
          </a:p>
          <a:p>
            <a:r>
              <a:rPr lang="en-US" sz="2000" dirty="0" smtClean="0"/>
              <a:t>These insights will be used to inform Harvard, the City of Boston and the Harvard Allston Task Force in the development of a comprehensive master plan of community benefits which will be part of the overall Harvard Master Plan for Campus Development.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2AC53-29C3-4C29-8C09-CAB1A92956B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Opinion on Harvard Priorities:  North Allston-Brighton Residents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1066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HOUSING:  Percent Reporting as a ‘Priority’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63441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Opinion on Harvard Priorities:  North Allston-Brighton Residents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7106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PUBLIC REALM:  Percent Reporting as a ‘Priority’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624887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Opinion on Harvard Priorities:  North Allston-Brighton Residents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685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TRANSPORTATION:  Percent Reporting as a ‘Priority’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228600" y="609600"/>
            <a:ext cx="457200" cy="228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= Top Tier</a:t>
            </a:r>
            <a:endParaRPr lang="en-US" sz="1400" b="1" dirty="0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860425"/>
            <a:ext cx="8624887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on Harvard Priorities:  North A-B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70037"/>
            <a:ext cx="8077200" cy="4983163"/>
          </a:xfrm>
        </p:spPr>
        <p:txBody>
          <a:bodyPr/>
          <a:lstStyle/>
          <a:p>
            <a:r>
              <a:rPr lang="en-US" b="1" u="sng" dirty="0" smtClean="0"/>
              <a:t>Education (13 Needs)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students with college counseling, admissions, financial aid and scholarships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Allston-Brighton residents get jobs at  Harvard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high schools students with career counseling/training including summer jobs/internships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K-12 students improve their reading, writing, math and science skills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services to help adults pursue a college education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more arts programs for K-12 students (music, painting, theatre, etc.)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advanced learning programs for qualified K-12 students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K-12 students with better out-of-school programs, including summer programs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educational and enrichment programs for adults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lang="en-US" sz="2000" b="1" kern="0" dirty="0" smtClean="0">
                <a:latin typeface="+mn-lt"/>
              </a:rPr>
              <a:t>Among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Allston-Brighton residents,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 tier</a:t>
            </a: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priorities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Harvard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consist of the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following 26 areas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on Harvard Priorities:  North A-B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70037"/>
            <a:ext cx="8077200" cy="4983163"/>
          </a:xfrm>
        </p:spPr>
        <p:txBody>
          <a:bodyPr/>
          <a:lstStyle/>
          <a:p>
            <a:r>
              <a:rPr lang="en-US" b="1" u="sng" dirty="0" smtClean="0"/>
              <a:t>Education Cont’d (13 Needs)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K-12 students with better after-school programs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students graduate from high school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students succeed on standardized tests (exam school, PSAT, SAT, etc.)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Building a new community center that offers a variety of educational/recreational programs in North Allston/Brighton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on Harvard Priorities:  North A-B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2057400"/>
          </a:xfrm>
        </p:spPr>
        <p:txBody>
          <a:bodyPr/>
          <a:lstStyle/>
          <a:p>
            <a:r>
              <a:rPr lang="en-US" b="1" u="sng" dirty="0" smtClean="0"/>
              <a:t>Health (2 Needs)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Providing Allston-Brighton residents with better access to indoor/outdoor athletic facilities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Building a new public pool and gym in North Allston/Brighton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on Harvard Priorities:  North A-B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3352800"/>
          </a:xfrm>
        </p:spPr>
        <p:txBody>
          <a:bodyPr/>
          <a:lstStyle/>
          <a:p>
            <a:pPr marL="117475" indent="-117475"/>
            <a:r>
              <a:rPr lang="en-US" b="1" u="sng" dirty="0" smtClean="0"/>
              <a:t>Public Realm (9 Needs)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Using a sustainable, 'good-for-the-environment' approach to new development, public spaces and streets in Allston-Brighton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Integrating the Harvard campus green-space into the community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Developing green pathways from Allston to the Charles river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Making it easier for people to access the Charles river by foot/bike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Improving the appearance of Harvard-owned properties, particularly empty buildings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Improving the maintenance of community/recreational space along the Charles river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Helping improve the water quality of the Charles river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Creating more parks and gardens in Allston-Brighton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Improving maintenance and upkeep of public parks and spaces in Allston Brighton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on Harvard Priorities:  North A-B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1143000"/>
          </a:xfrm>
        </p:spPr>
        <p:txBody>
          <a:bodyPr/>
          <a:lstStyle/>
          <a:p>
            <a:pPr marL="117475" indent="-117475"/>
            <a:r>
              <a:rPr lang="en-US" b="1" u="sng" dirty="0" smtClean="0"/>
              <a:t>Transportation (2 Needs)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Better maintenance of streets and sidewalks in the neighborhood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Improving overall pedestrian safety in the neighborhood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8" y="0"/>
            <a:ext cx="9129712" cy="563563"/>
          </a:xfrm>
        </p:spPr>
        <p:txBody>
          <a:bodyPr/>
          <a:lstStyle/>
          <a:p>
            <a:r>
              <a:rPr lang="en-US" sz="2200" dirty="0" smtClean="0"/>
              <a:t>Perceived Needs versus Perceived Harvard Priorities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43001" y="1676400"/>
            <a:ext cx="6934199" cy="4572000"/>
            <a:chOff x="1143001" y="1676400"/>
            <a:chExt cx="6934199" cy="4572000"/>
          </a:xfrm>
        </p:grpSpPr>
        <p:sp>
          <p:nvSpPr>
            <p:cNvPr id="6" name="Rectangle 5"/>
            <p:cNvSpPr/>
            <p:nvPr/>
          </p:nvSpPr>
          <p:spPr>
            <a:xfrm>
              <a:off x="2514600" y="2286000"/>
              <a:ext cx="1752600" cy="1193800"/>
            </a:xfrm>
            <a:prstGeom prst="rect">
              <a:avLst/>
            </a:prstGeom>
            <a:solidFill>
              <a:srgbClr val="99FF99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67200" y="2286000"/>
              <a:ext cx="1752600" cy="119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9800" y="2286000"/>
              <a:ext cx="1752600" cy="119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4600" y="3479800"/>
              <a:ext cx="1752600" cy="119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67200" y="3479800"/>
              <a:ext cx="1752600" cy="119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9800" y="3479800"/>
              <a:ext cx="1752600" cy="119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4673600"/>
              <a:ext cx="1752600" cy="119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7200" y="4673600"/>
              <a:ext cx="1752600" cy="119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19800" y="4673600"/>
              <a:ext cx="1752600" cy="119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0200" y="26670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/>
                <a:t>Top Tier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3852446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/>
                <a:t>Second Tier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4977825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/>
                <a:t>Third Tier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95600" y="19812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Top Tier</a:t>
              </a:r>
              <a:endParaRPr lang="en-US" sz="1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5800" y="1998821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Second Tier</a:t>
              </a:r>
              <a:endParaRPr lang="en-US" sz="1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4600" y="19812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Third Tier</a:t>
              </a:r>
              <a:endParaRPr lang="en-US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745122" y="4021723"/>
              <a:ext cx="411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Perceived Community Need</a:t>
              </a:r>
              <a:endParaRPr lang="en-US" sz="1600" b="1" u="sng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0" y="1676400"/>
              <a:ext cx="411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Perceived Harvard Prioritization</a:t>
              </a:r>
              <a:endParaRPr lang="en-US" sz="1600" b="1" u="sng" dirty="0"/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81000" y="8382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analyzed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community responses to identify areas that were </a:t>
            </a:r>
            <a:r>
              <a:rPr kumimoji="0" lang="en-US" sz="18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perceived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being top tier community needs AND top tier priorities for Harvard to address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7200" y="1600200"/>
            <a:ext cx="8382000" cy="50292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Top Tier – Perceived Needs &amp; Perceived Harvard Priorities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0784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+mj-lt"/>
              </a:rPr>
              <a:t>North Allston-Brighton Residents</a:t>
            </a:r>
            <a:endParaRPr lang="en-US" u="sng" dirty="0"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781800" y="914400"/>
            <a:ext cx="8382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696200" y="838200"/>
            <a:ext cx="914400" cy="685800"/>
            <a:chOff x="7696200" y="838200"/>
            <a:chExt cx="914400" cy="685800"/>
          </a:xfrm>
        </p:grpSpPr>
        <p:sp>
          <p:nvSpPr>
            <p:cNvPr id="29" name="Rectangle 28"/>
            <p:cNvSpPr/>
            <p:nvPr/>
          </p:nvSpPr>
          <p:spPr>
            <a:xfrm>
              <a:off x="7696200" y="838200"/>
              <a:ext cx="304800" cy="228600"/>
            </a:xfrm>
            <a:prstGeom prst="rect">
              <a:avLst/>
            </a:prstGeom>
            <a:solidFill>
              <a:srgbClr val="99FF99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010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3058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962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010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058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962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0010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3058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19200" y="6629400"/>
            <a:ext cx="739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 Statements grouped by topical area, and not order of priority.</a:t>
            </a:r>
            <a:endParaRPr lang="en-US" sz="1000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906963"/>
          </a:xfrm>
        </p:spPr>
        <p:txBody>
          <a:bodyPr/>
          <a:lstStyle/>
          <a:p>
            <a:pPr fontAlgn="b"/>
            <a:r>
              <a:rPr lang="en-US" sz="1400" b="1" u="sng" dirty="0" smtClean="0"/>
              <a:t>Education</a:t>
            </a:r>
            <a:endParaRPr lang="en-US" sz="1400" dirty="0" smtClean="0"/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Helping students with college counseling, admissions, financial aid and scholarships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Helping high schools students with career counseling/training including summer jobs/internships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Helping K-12 students improve their reading, writing, math and science skills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Helping students graduate from high school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Providing K-12 students with better after-school programs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Providing K-12 students with better out-of-school programs, including summer programs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Providing advanced learning programs for qualified K-12 students </a:t>
            </a:r>
          </a:p>
          <a:p>
            <a:pPr fontAlgn="b"/>
            <a:r>
              <a:rPr lang="en-US" sz="1400" b="1" u="sng" dirty="0" smtClean="0"/>
              <a:t>Health</a:t>
            </a:r>
            <a:endParaRPr lang="en-US" sz="1400" dirty="0" smtClean="0"/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Providing Allston-Brighton residents with better access to indoor/outdoor athletic facilities </a:t>
            </a:r>
          </a:p>
          <a:p>
            <a:pPr fontAlgn="b"/>
            <a:r>
              <a:rPr lang="en-US" sz="1400" b="1" u="sng" dirty="0" smtClean="0"/>
              <a:t>Public Realm</a:t>
            </a:r>
            <a:endParaRPr lang="en-US" sz="1400" dirty="0" smtClean="0"/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Improving maintenance and upkeep of public parks and spaces in Allston-Brighton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Helping improve the water quality of the Charles river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Developing green pathways from Allston to the Charles river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Using a sustainable, 'good-for-the-environment' approach to new development, public spaces and streets in Allston-Brighton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Making it easier for people to access the Charles river by foot/bike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Improving the maintenance of community/recreational space along the Charles river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Creating more parks and gardens in Allston-Brighton </a:t>
            </a:r>
          </a:p>
          <a:p>
            <a:pPr fontAlgn="b"/>
            <a:r>
              <a:rPr lang="en-US" sz="1400" b="1" u="sng" dirty="0" smtClean="0"/>
              <a:t>Transportation</a:t>
            </a:r>
            <a:endParaRPr lang="en-US" sz="1400" dirty="0" smtClean="0"/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Better maintenance of streets and sidewalks in the neighborhood </a:t>
            </a:r>
          </a:p>
          <a:p>
            <a:pPr marL="119063" indent="-119063" fontAlgn="b">
              <a:buFont typeface="Arial" pitchFamily="34" charset="0"/>
              <a:buChar char="•"/>
            </a:pPr>
            <a:r>
              <a:rPr lang="en-US" sz="1200" dirty="0" smtClean="0"/>
              <a:t>Improving overall pedestrian safety in the neighborhood 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7200" y="1981200"/>
            <a:ext cx="25146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Allston-Brighton Demographics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762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Salient Facts About Allston-Brighton</a:t>
            </a:r>
            <a:r>
              <a:rPr lang="en-US" b="1" dirty="0" smtClean="0"/>
              <a:t>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611779"/>
            <a:ext cx="701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*Based on U.S. Census information (2000) </a:t>
            </a:r>
            <a:endParaRPr lang="en-US" sz="10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76200" y="2362200"/>
          <a:ext cx="3048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90600" y="20544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Total A-B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44166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North A-B</a:t>
            </a:r>
            <a:endParaRPr lang="en-US" sz="1400" b="1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76200" y="4724400"/>
          <a:ext cx="3048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ctangle 33"/>
          <p:cNvSpPr/>
          <p:nvPr/>
        </p:nvSpPr>
        <p:spPr>
          <a:xfrm>
            <a:off x="3429000" y="1981200"/>
            <a:ext cx="25146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Chart 34"/>
          <p:cNvGraphicFramePr/>
          <p:nvPr/>
        </p:nvGraphicFramePr>
        <p:xfrm>
          <a:off x="3048000" y="2362200"/>
          <a:ext cx="3048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962400" y="20544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Total A-B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62400" y="44166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North A-B</a:t>
            </a:r>
            <a:endParaRPr lang="en-US" sz="1400" b="1" dirty="0"/>
          </a:p>
        </p:txBody>
      </p:sp>
      <p:graphicFrame>
        <p:nvGraphicFramePr>
          <p:cNvPr id="38" name="Chart 37"/>
          <p:cNvGraphicFramePr/>
          <p:nvPr/>
        </p:nvGraphicFramePr>
        <p:xfrm>
          <a:off x="3048000" y="4724400"/>
          <a:ext cx="3048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Rectangle 38"/>
          <p:cNvSpPr/>
          <p:nvPr/>
        </p:nvSpPr>
        <p:spPr>
          <a:xfrm>
            <a:off x="6324600" y="1981200"/>
            <a:ext cx="25146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hart 39"/>
          <p:cNvGraphicFramePr/>
          <p:nvPr/>
        </p:nvGraphicFramePr>
        <p:xfrm>
          <a:off x="5943600" y="2362200"/>
          <a:ext cx="3048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858000" y="20544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Total A-B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0" y="44166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North A-B</a:t>
            </a:r>
            <a:endParaRPr lang="en-US" sz="1400" b="1" dirty="0"/>
          </a:p>
        </p:txBody>
      </p:sp>
      <p:graphicFrame>
        <p:nvGraphicFramePr>
          <p:cNvPr id="44" name="Chart 43"/>
          <p:cNvGraphicFramePr/>
          <p:nvPr/>
        </p:nvGraphicFramePr>
        <p:xfrm>
          <a:off x="5943600" y="4724400"/>
          <a:ext cx="3048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81000" y="1295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Total A-B Population:  </a:t>
            </a:r>
            <a:r>
              <a:rPr lang="en-US" sz="1600" b="1" i="1" u="sng" dirty="0" smtClean="0"/>
              <a:t>69,648</a:t>
            </a:r>
          </a:p>
          <a:p>
            <a:r>
              <a:rPr lang="en-US" sz="1600" b="1" i="1" dirty="0" smtClean="0"/>
              <a:t>North A-B Population:  </a:t>
            </a:r>
            <a:r>
              <a:rPr lang="en-US" sz="1600" b="1" i="1" u="sng" dirty="0" smtClean="0"/>
              <a:t>8,468</a:t>
            </a:r>
            <a:endParaRPr lang="en-US" sz="1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Top Tier – Perceived Needs &amp; Perceived Harvard Priorities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+mj-lt"/>
              </a:rPr>
              <a:t>Additional Areas Based on </a:t>
            </a:r>
          </a:p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+mj-lt"/>
              </a:rPr>
              <a:t>All Allston-Brighton Residents</a:t>
            </a:r>
            <a:endParaRPr lang="en-US" u="sng" dirty="0"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5943600" y="2057400"/>
            <a:ext cx="16002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0" y="3048000"/>
            <a:ext cx="8382000" cy="2819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19200" y="6629400"/>
            <a:ext cx="739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 Compared with North Allston-Brighton residents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" y="3124200"/>
            <a:ext cx="8077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u="sng" dirty="0" smtClean="0"/>
              <a:t>Education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Training adults to help them get good jobs in today's economy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Providing adults with basic skills education, (i.e., reading, writing, math, science)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Providing services to help adults pursue a college education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Helping adults earn a GED or other high school equivalency diploma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Helping students succeed on standardized tests (exam school, PSAT, SAT, etc.) </a:t>
            </a:r>
          </a:p>
          <a:p>
            <a:pPr fontAlgn="b"/>
            <a:endParaRPr lang="en-US" sz="1400" b="1" u="sng" dirty="0" smtClean="0"/>
          </a:p>
          <a:p>
            <a:pPr fontAlgn="b"/>
            <a:r>
              <a:rPr lang="en-US" sz="1400" b="1" u="sng" dirty="0" smtClean="0"/>
              <a:t>Health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Educating and encouraging people to live healthier lives </a:t>
            </a:r>
          </a:p>
          <a:p>
            <a:pPr fontAlgn="b"/>
            <a:endParaRPr lang="en-US" sz="1400" b="1" u="sng" dirty="0" smtClean="0"/>
          </a:p>
          <a:p>
            <a:pPr fontAlgn="b"/>
            <a:r>
              <a:rPr lang="en-US" sz="1400" b="1" u="sng" dirty="0" smtClean="0"/>
              <a:t>Transportation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Improving the public transit options in Allston-Brighton </a:t>
            </a:r>
          </a:p>
          <a:p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96200" y="1905000"/>
            <a:ext cx="914400" cy="685800"/>
            <a:chOff x="7696200" y="838200"/>
            <a:chExt cx="914400" cy="685800"/>
          </a:xfrm>
        </p:grpSpPr>
        <p:sp>
          <p:nvSpPr>
            <p:cNvPr id="21" name="Rectangle 20"/>
            <p:cNvSpPr/>
            <p:nvPr/>
          </p:nvSpPr>
          <p:spPr>
            <a:xfrm>
              <a:off x="7696200" y="838200"/>
              <a:ext cx="304800" cy="228600"/>
            </a:xfrm>
            <a:prstGeom prst="rect">
              <a:avLst/>
            </a:prstGeom>
            <a:solidFill>
              <a:srgbClr val="99FF99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010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3058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962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010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058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962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0010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3058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This survey brings the “voice-of-the community” into the discussion on benefits planning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It provides valid, reliable data on the opinions of all types of Allston-Brighton residents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Survey results are NOT meant to be specific recommendations for community benefits – just additional information that will guide the planning effort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Harvard Allston Task Force, City of Boston and Harvard will discuss and determine what is feasible and appropriate for the master plan of community benefits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Your comments and questions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895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APPENDIX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895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Top Tier Perceived Needs &amp; Perceived Harvard </a:t>
            </a:r>
            <a:r>
              <a:rPr lang="en-US" sz="2800" b="1" dirty="0" smtClean="0"/>
              <a:t>Priorities </a:t>
            </a:r>
            <a:r>
              <a:rPr lang="en-US" sz="2800" b="1" dirty="0" smtClean="0"/>
              <a:t>by Sub-Group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200" y="3429000"/>
            <a:ext cx="8382000" cy="2438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Top Tier – Perceived Needs &amp; Perceived Harvard Priorities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12586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+mj-lt"/>
              </a:rPr>
              <a:t>Additional Areas Based on </a:t>
            </a:r>
          </a:p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+mj-lt"/>
              </a:rPr>
              <a:t>North A-B Homeowners</a:t>
            </a:r>
            <a:endParaRPr lang="en-US" u="sng" dirty="0"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477000" y="2743200"/>
            <a:ext cx="1066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19200" y="66294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 Compared with North Allston-Brighton residents</a:t>
            </a:r>
          </a:p>
          <a:p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" y="3482876"/>
            <a:ext cx="8077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u="sng" dirty="0" smtClean="0"/>
              <a:t>Public Realm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Improving the appearance of Harvard-owned properties, particularly empty buildings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Integrating the Harvard campus green-space into the community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Having more retail shops and services in the neighborhood </a:t>
            </a:r>
          </a:p>
          <a:p>
            <a:pPr fontAlgn="b"/>
            <a:endParaRPr lang="en-US" sz="1400" b="1" u="sng" dirty="0" smtClean="0"/>
          </a:p>
          <a:p>
            <a:pPr fontAlgn="b"/>
            <a:r>
              <a:rPr lang="en-US" sz="1400" b="1" u="sng" dirty="0" smtClean="0"/>
              <a:t>Transportation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  <a:tabLst>
                <a:tab pos="58738" algn="l"/>
              </a:tabLst>
            </a:pPr>
            <a:r>
              <a:rPr lang="en-US" sz="1400" dirty="0" smtClean="0"/>
              <a:t>Better snow plowing on sidewalks and pedestrian bridges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  <a:tabLst>
                <a:tab pos="58738" algn="l"/>
              </a:tabLst>
            </a:pPr>
            <a:r>
              <a:rPr lang="en-US" sz="1400" dirty="0" smtClean="0"/>
              <a:t>Improving the public transit options in Allston-Brighton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  <a:tabLst>
                <a:tab pos="58738" algn="l"/>
              </a:tabLst>
            </a:pPr>
            <a:r>
              <a:rPr lang="en-US" sz="1400" dirty="0" smtClean="0"/>
              <a:t>Reducing the disturbance and safety risk caused by heavy traffic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  <a:tabLst>
                <a:tab pos="58738" algn="l"/>
              </a:tabLst>
            </a:pPr>
            <a:r>
              <a:rPr lang="en-US" sz="1400" dirty="0" smtClean="0"/>
              <a:t>Upgrading pedestrian bridges across the Charles in Allston-Brighton </a:t>
            </a:r>
          </a:p>
          <a:p>
            <a:endParaRPr 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7696200" y="2590800"/>
            <a:ext cx="914400" cy="685800"/>
            <a:chOff x="7696200" y="838200"/>
            <a:chExt cx="914400" cy="685800"/>
          </a:xfrm>
        </p:grpSpPr>
        <p:sp>
          <p:nvSpPr>
            <p:cNvPr id="30" name="Rectangle 29"/>
            <p:cNvSpPr/>
            <p:nvPr/>
          </p:nvSpPr>
          <p:spPr>
            <a:xfrm>
              <a:off x="7696200" y="838200"/>
              <a:ext cx="304800" cy="228600"/>
            </a:xfrm>
            <a:prstGeom prst="rect">
              <a:avLst/>
            </a:prstGeom>
            <a:solidFill>
              <a:srgbClr val="99FF99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010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3058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962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010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058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962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010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3058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200" y="3429000"/>
            <a:ext cx="8382000" cy="2895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Top Tier – Perceived Needs &amp; Perceived Harvard Priorities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11824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+mj-lt"/>
              </a:rPr>
              <a:t>Additional Areas Based on </a:t>
            </a:r>
          </a:p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+mj-lt"/>
              </a:rPr>
              <a:t>North A-B Residents with Children</a:t>
            </a:r>
            <a:endParaRPr lang="en-US" u="sng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66294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 Compared with North Allston-Brighton residents</a:t>
            </a:r>
          </a:p>
          <a:p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" y="3505200"/>
            <a:ext cx="8077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u="sng" dirty="0" smtClean="0"/>
              <a:t>Education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Providing convenient and affordable daycare for pre-school children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Providing K-12 students with better sports programs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Providing K-12 students with better access to indoor/outdoor athletic facilities and field space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Providing more arts programs for K-12 students (music, painting, theatre, etc.) </a:t>
            </a:r>
          </a:p>
          <a:p>
            <a:pPr marL="119063" indent="-119063" fontAlgn="b"/>
            <a:endParaRPr lang="en-US" sz="1400" b="1" u="sng" dirty="0" smtClean="0"/>
          </a:p>
          <a:p>
            <a:pPr marL="119063" indent="-119063" fontAlgn="b"/>
            <a:r>
              <a:rPr lang="en-US" sz="1400" b="1" u="sng" dirty="0" smtClean="0"/>
              <a:t>Health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Building a new public pool and gym in North Allston/Brighton </a:t>
            </a:r>
          </a:p>
          <a:p>
            <a:pPr fontAlgn="b"/>
            <a:endParaRPr lang="en-US" sz="1400" b="1" u="sng" dirty="0" smtClean="0"/>
          </a:p>
          <a:p>
            <a:pPr fontAlgn="b"/>
            <a:r>
              <a:rPr lang="en-US" sz="1400" b="1" u="sng" dirty="0" smtClean="0"/>
              <a:t>Transportation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Upgrading pedestrian bridges across the Charles in Allston-Brighton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Improving the public transit options in Allston-Brighton </a:t>
            </a:r>
          </a:p>
          <a:p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6477000" y="2743200"/>
            <a:ext cx="1066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696200" y="2590800"/>
            <a:ext cx="914400" cy="685800"/>
            <a:chOff x="7696200" y="838200"/>
            <a:chExt cx="914400" cy="685800"/>
          </a:xfrm>
        </p:grpSpPr>
        <p:sp>
          <p:nvSpPr>
            <p:cNvPr id="44" name="Rectangle 43"/>
            <p:cNvSpPr/>
            <p:nvPr/>
          </p:nvSpPr>
          <p:spPr>
            <a:xfrm>
              <a:off x="7696200" y="838200"/>
              <a:ext cx="304800" cy="228600"/>
            </a:xfrm>
            <a:prstGeom prst="rect">
              <a:avLst/>
            </a:prstGeom>
            <a:solidFill>
              <a:srgbClr val="99FF99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010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3058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6962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010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3058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962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0010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3058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200" y="3429001"/>
            <a:ext cx="8382000" cy="1828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Top Tier – Perceived Needs &amp; Perceived Harvard Priorities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2586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+mj-lt"/>
              </a:rPr>
              <a:t>Additional Areas Based on Allston-Brighton Immigrant Residents</a:t>
            </a:r>
            <a:endParaRPr lang="en-US" u="sng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6629400"/>
            <a:ext cx="739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 Compared with North Allston-Brighton residents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3481387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u="sng" dirty="0" smtClean="0"/>
              <a:t>Education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Training adults to help them get good jobs in today's economy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Helping students succeed on standardized tests (exam school, PSAT, SAT, etc.)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Providing more ESOL (English for speakers of other languages) classes for adults </a:t>
            </a:r>
          </a:p>
          <a:p>
            <a:pPr fontAlgn="b"/>
            <a:endParaRPr lang="en-US" sz="1400" b="1" u="sng" dirty="0" smtClean="0"/>
          </a:p>
          <a:p>
            <a:pPr fontAlgn="b"/>
            <a:r>
              <a:rPr lang="en-US" sz="1400" b="1" u="sng" dirty="0" smtClean="0"/>
              <a:t>Health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Educating and encouraging people to live healthier lives </a:t>
            </a:r>
          </a:p>
          <a:p>
            <a:pPr fontAlgn="b"/>
            <a:endParaRPr lang="en-US" sz="1400" b="1" u="sng" dirty="0" smtClean="0"/>
          </a:p>
          <a:p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6477000" y="2743200"/>
            <a:ext cx="1066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96200" y="2590800"/>
            <a:ext cx="914400" cy="685800"/>
            <a:chOff x="7696200" y="838200"/>
            <a:chExt cx="914400" cy="685800"/>
          </a:xfrm>
        </p:grpSpPr>
        <p:sp>
          <p:nvSpPr>
            <p:cNvPr id="22" name="Rectangle 21"/>
            <p:cNvSpPr/>
            <p:nvPr/>
          </p:nvSpPr>
          <p:spPr>
            <a:xfrm>
              <a:off x="7696200" y="838200"/>
              <a:ext cx="304800" cy="228600"/>
            </a:xfrm>
            <a:prstGeom prst="rect">
              <a:avLst/>
            </a:prstGeom>
            <a:solidFill>
              <a:srgbClr val="99FF99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0010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058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962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10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058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962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010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058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Top Tier – Perceived Needs &amp; Perceived Harvard Priorities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+mj-lt"/>
              </a:rPr>
              <a:t>Additional Areas Based on </a:t>
            </a:r>
          </a:p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+mj-lt"/>
              </a:rPr>
              <a:t>Allston-Brighton Seniors</a:t>
            </a:r>
            <a:endParaRPr lang="en-US" u="sng" dirty="0"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5943600" y="2057400"/>
            <a:ext cx="16002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0" y="3048000"/>
            <a:ext cx="8382000" cy="2819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19200" y="6629400"/>
            <a:ext cx="739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 Compared with North Allston-Brighton residents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" y="3124200"/>
            <a:ext cx="8077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u="sng" dirty="0" smtClean="0"/>
              <a:t>Education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Training adults to help them get good jobs in today's economy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Providing more ESOL (English for Speakers of Other Languages) classes for adults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Providing adults with basic skills education, (i.e., reading, writing, math, science)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Providing educational and enrichment programs for senior citizens</a:t>
            </a:r>
          </a:p>
          <a:p>
            <a:pPr fontAlgn="b"/>
            <a:endParaRPr lang="en-US" sz="1400" b="1" u="sng" dirty="0" smtClean="0"/>
          </a:p>
          <a:p>
            <a:pPr fontAlgn="b"/>
            <a:r>
              <a:rPr lang="en-US" sz="1400" b="1" u="sng" dirty="0" smtClean="0"/>
              <a:t>Health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Making it easier for elderly residents to access medical care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Educating and encouraging people to live healthier lives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Educating and helping people with substance abuse prevention and treatment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Educating parents about screening for developmental disabilities in children</a:t>
            </a:r>
          </a:p>
          <a:p>
            <a:pPr fontAlgn="b"/>
            <a:endParaRPr lang="en-US" sz="1400" b="1" u="sng" dirty="0" smtClean="0"/>
          </a:p>
          <a:p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96200" y="1981200"/>
            <a:ext cx="914400" cy="685800"/>
            <a:chOff x="7696200" y="838200"/>
            <a:chExt cx="914400" cy="685800"/>
          </a:xfrm>
        </p:grpSpPr>
        <p:sp>
          <p:nvSpPr>
            <p:cNvPr id="21" name="Rectangle 20"/>
            <p:cNvSpPr/>
            <p:nvPr/>
          </p:nvSpPr>
          <p:spPr>
            <a:xfrm>
              <a:off x="7696200" y="838200"/>
              <a:ext cx="304800" cy="228600"/>
            </a:xfrm>
            <a:prstGeom prst="rect">
              <a:avLst/>
            </a:prstGeom>
            <a:solidFill>
              <a:srgbClr val="99FF99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010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3058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962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010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058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962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0010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3058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7200" y="3429000"/>
            <a:ext cx="8382000" cy="2438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Top Tier – Perceived Needs &amp; Perceived Harvard Priorities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13348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+mj-lt"/>
              </a:rPr>
              <a:t>Additional Areas Based on Residents Affiliated with Harvard</a:t>
            </a:r>
            <a:endParaRPr lang="en-US" u="sng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66294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 Compared with North Allston-Brighton residents</a:t>
            </a:r>
          </a:p>
          <a:p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3505200"/>
            <a:ext cx="8077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u="sng" dirty="0" smtClean="0"/>
              <a:t>Education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Training adults to help them get good jobs in today's economy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Providing educational and enrichment programs for adults</a:t>
            </a:r>
          </a:p>
          <a:p>
            <a:pPr fontAlgn="b"/>
            <a:endParaRPr lang="en-US" sz="1400" b="1" u="sng" dirty="0" smtClean="0"/>
          </a:p>
          <a:p>
            <a:pPr fontAlgn="b"/>
            <a:r>
              <a:rPr lang="en-US" sz="1400" b="1" u="sng" dirty="0" smtClean="0"/>
              <a:t>Health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Educating and encouraging people to live healthier lives</a:t>
            </a:r>
          </a:p>
          <a:p>
            <a:pPr fontAlgn="b"/>
            <a:endParaRPr lang="en-US" sz="1400" b="1" u="sng" dirty="0" smtClean="0"/>
          </a:p>
          <a:p>
            <a:pPr fontAlgn="b"/>
            <a:r>
              <a:rPr lang="en-US" sz="1400" b="1" u="sng" dirty="0" smtClean="0"/>
              <a:t>Transportation</a:t>
            </a:r>
            <a:endParaRPr lang="en-US" sz="1400" dirty="0" smtClean="0"/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Improving the public transit options in Allston-Brighton </a:t>
            </a:r>
          </a:p>
          <a:p>
            <a:pPr marL="119063" indent="-119063" fontAlgn="b">
              <a:buClr>
                <a:srgbClr val="800000"/>
              </a:buClr>
              <a:buFont typeface="Arial" pitchFamily="34" charset="0"/>
              <a:buChar char="•"/>
            </a:pPr>
            <a:r>
              <a:rPr lang="en-US" sz="1400" dirty="0" smtClean="0"/>
              <a:t>Developing more bike paths and bike lanes </a:t>
            </a:r>
          </a:p>
          <a:p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6477000" y="2743200"/>
            <a:ext cx="1066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96200" y="2590800"/>
            <a:ext cx="914400" cy="685800"/>
            <a:chOff x="7696200" y="838200"/>
            <a:chExt cx="914400" cy="685800"/>
          </a:xfrm>
        </p:grpSpPr>
        <p:sp>
          <p:nvSpPr>
            <p:cNvPr id="23" name="Rectangle 22"/>
            <p:cNvSpPr/>
            <p:nvPr/>
          </p:nvSpPr>
          <p:spPr>
            <a:xfrm>
              <a:off x="7696200" y="838200"/>
              <a:ext cx="304800" cy="228600"/>
            </a:xfrm>
            <a:prstGeom prst="rect">
              <a:avLst/>
            </a:prstGeom>
            <a:solidFill>
              <a:srgbClr val="99FF99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010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5800" y="8382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962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010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305800" y="10668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962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010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305800" y="1295400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600200"/>
          <a:ext cx="388620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6200"/>
              </a:tblGrid>
              <a:tr h="5029200">
                <a:tc>
                  <a:txBody>
                    <a:bodyPr/>
                    <a:lstStyle/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Interviews with Task Force members </a:t>
                      </a: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Interviews with Survey / Needs Assessment Committee members</a:t>
                      </a: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Interviews with elected officials</a:t>
                      </a: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Meetings with City of Boston </a:t>
                      </a: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Meetings with Harvard </a:t>
                      </a: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Reviews at Survey / Needs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Assessment Committee meetings</a:t>
                      </a:r>
                    </a:p>
                    <a:p>
                      <a:pPr marL="236538" lvl="1" indent="-125413" eaLnBrk="1" hangingPunct="1">
                        <a:buFont typeface="Arial" pitchFamily="34" charset="0"/>
                        <a:buNone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Public community meeting</a:t>
                      </a: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Extensive review of secondary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00600" y="1600200"/>
          <a:ext cx="388620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6200"/>
              </a:tblGrid>
              <a:tr h="5029200">
                <a:tc>
                  <a:txBody>
                    <a:bodyPr/>
                    <a:lstStyle/>
                    <a:p>
                      <a:pPr marL="236538" lvl="1" indent="-125413" eaLnBrk="1" hangingPunct="1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Interviews with various other stakeholders/representatives:</a:t>
                      </a:r>
                    </a:p>
                    <a:p>
                      <a:pPr marL="236538" lvl="1" indent="-125413" eaLnBrk="1" hangingPunct="1">
                        <a:buFont typeface="Arial" pitchFamily="34" charset="0"/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68325" lvl="2" indent="-222250" eaLnBrk="1" hangingPunct="1">
                        <a:spcAft>
                          <a:spcPts val="600"/>
                        </a:spcAft>
                        <a:buFont typeface="Arial" pitchFamily="34" charset="0"/>
                        <a:buChar char="–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Allston-Brighton Community Development Corporation </a:t>
                      </a:r>
                    </a:p>
                    <a:p>
                      <a:pPr marL="568325" lvl="2" indent="-222250" eaLnBrk="1" hangingPunct="1">
                        <a:spcAft>
                          <a:spcPts val="600"/>
                        </a:spcAft>
                        <a:buFont typeface="Arial" pitchFamily="34" charset="0"/>
                        <a:buChar char="–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Allston-Brighton Partnership for Community Health </a:t>
                      </a:r>
                    </a:p>
                    <a:p>
                      <a:pPr marL="568325" lvl="2" indent="-222250" eaLnBrk="1" hangingPunct="1">
                        <a:spcAft>
                          <a:spcPts val="600"/>
                        </a:spcAft>
                        <a:buFont typeface="Arial" pitchFamily="34" charset="0"/>
                        <a:buChar char="–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Boston Transportation Department </a:t>
                      </a:r>
                    </a:p>
                    <a:p>
                      <a:pPr marL="568325" lvl="2" indent="-222250" eaLnBrk="1" hangingPunct="1">
                        <a:spcAft>
                          <a:spcPts val="600"/>
                        </a:spcAft>
                        <a:buFont typeface="Arial" pitchFamily="34" charset="0"/>
                        <a:buChar char="–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Charles River Watershed Association </a:t>
                      </a:r>
                    </a:p>
                    <a:p>
                      <a:pPr marL="568325" lvl="2" indent="-222250" eaLnBrk="1" hangingPunct="1">
                        <a:spcAft>
                          <a:spcPts val="600"/>
                        </a:spcAft>
                        <a:buFont typeface="Arial" pitchFamily="34" charset="0"/>
                        <a:buChar char="–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Gardner Pilot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Academy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68325" lvl="2" indent="-222250" eaLnBrk="1" hangingPunct="1">
                        <a:spcAft>
                          <a:spcPts val="600"/>
                        </a:spcAft>
                        <a:buFont typeface="Arial" pitchFamily="34" charset="0"/>
                        <a:buChar char="–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Jackson Mann School </a:t>
                      </a:r>
                    </a:p>
                    <a:p>
                      <a:pPr marL="568325" lvl="2" indent="-222250" eaLnBrk="1" hangingPunct="1">
                        <a:spcAft>
                          <a:spcPts val="600"/>
                        </a:spcAft>
                        <a:buFont typeface="Arial" pitchFamily="34" charset="0"/>
                        <a:buChar char="–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Joseph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M.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Smith Community Health Center</a:t>
                      </a:r>
                    </a:p>
                    <a:p>
                      <a:pPr marL="568325" lvl="2" indent="-222250" eaLnBrk="1" hangingPunct="1">
                        <a:spcAft>
                          <a:spcPts val="600"/>
                        </a:spcAft>
                        <a:buFont typeface="Arial" pitchFamily="34" charset="0"/>
                        <a:buChar char="–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MBTA</a:t>
                      </a:r>
                    </a:p>
                    <a:p>
                      <a:pPr marL="568325" lvl="2" indent="-222250" eaLnBrk="1" hangingPunct="1">
                        <a:spcAft>
                          <a:spcPts val="600"/>
                        </a:spcAft>
                        <a:buFont typeface="Arial" pitchFamily="34" charset="0"/>
                        <a:buChar char="–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Public Health Commission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838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68050A"/>
              </a:buClr>
              <a:buFont typeface="Times" pitchFamily="18" charset="0"/>
              <a:buNone/>
            </a:pPr>
            <a:r>
              <a:rPr lang="en-US" b="1" dirty="0"/>
              <a:t>An exhaustive process was used to identify the needs included in this </a:t>
            </a:r>
            <a:r>
              <a:rPr lang="en-US" b="1" dirty="0" smtClean="0"/>
              <a:t>survey: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8956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Detailed Data on Percent Reporting Each Issue as a ‘Major or Important Need,’ by Sub-Group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North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059737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North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22387"/>
            <a:ext cx="8059737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North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1322387"/>
            <a:ext cx="8059737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North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98587"/>
            <a:ext cx="8059737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North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54163"/>
            <a:ext cx="804862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All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1534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All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87475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All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1311275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All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9906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Overall, </a:t>
            </a:r>
            <a:r>
              <a:rPr lang="en-US" b="1" u="sng" dirty="0" smtClean="0"/>
              <a:t>79</a:t>
            </a:r>
            <a:r>
              <a:rPr lang="en-US" b="1" dirty="0" smtClean="0"/>
              <a:t> potential needs were identified across five broad areas: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933813"/>
            <a:ext cx="845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Education</a:t>
            </a:r>
          </a:p>
          <a:p>
            <a:pPr marL="576263" lvl="1" indent="-119063">
              <a:buFont typeface="Arial" pitchFamily="34" charset="0"/>
              <a:buChar char="•"/>
            </a:pPr>
            <a:r>
              <a:rPr lang="en-US" sz="1600" dirty="0" smtClean="0"/>
              <a:t>Needs related to Pre-School Children;  K-12 Youth;  High School Youth;  Adult Education;  Infrastructural Improvements</a:t>
            </a:r>
          </a:p>
          <a:p>
            <a:endParaRPr lang="en-US" sz="1600" b="1" i="1" dirty="0" smtClean="0"/>
          </a:p>
          <a:p>
            <a:r>
              <a:rPr lang="en-US" sz="1600" b="1" u="sng" dirty="0" smtClean="0"/>
              <a:t>Health</a:t>
            </a:r>
          </a:p>
          <a:p>
            <a:pPr marL="576263" lvl="1" indent="-119063">
              <a:buFont typeface="Arial" pitchFamily="34" charset="0"/>
              <a:buChar char="•"/>
            </a:pPr>
            <a:r>
              <a:rPr lang="en-US" sz="1600" dirty="0" smtClean="0"/>
              <a:t>Needs for Medical Access / Facilities;  Health Education / Support</a:t>
            </a:r>
          </a:p>
          <a:p>
            <a:endParaRPr lang="en-US" sz="1600" b="1" i="1" dirty="0" smtClean="0"/>
          </a:p>
          <a:p>
            <a:r>
              <a:rPr lang="en-US" sz="1600" b="1" u="sng" dirty="0" smtClean="0"/>
              <a:t>Housing</a:t>
            </a:r>
          </a:p>
          <a:p>
            <a:pPr marL="576263" lvl="1" indent="-119063">
              <a:buFont typeface="Arial" pitchFamily="34" charset="0"/>
              <a:buChar char="•"/>
            </a:pPr>
            <a:r>
              <a:rPr lang="en-US" sz="1600" dirty="0" smtClean="0"/>
              <a:t>Needs for Financial Assistance;  Infrastructural Improvements</a:t>
            </a:r>
          </a:p>
          <a:p>
            <a:pPr marL="119063" indent="-119063">
              <a:buFont typeface="Arial" pitchFamily="34" charset="0"/>
              <a:buChar char="•"/>
            </a:pPr>
            <a:endParaRPr lang="en-US" sz="1600" dirty="0" smtClean="0"/>
          </a:p>
          <a:p>
            <a:pPr marL="119063" indent="-119063"/>
            <a:r>
              <a:rPr lang="en-US" sz="1600" b="1" u="sng" dirty="0" smtClean="0"/>
              <a:t>Public Realm</a:t>
            </a:r>
          </a:p>
          <a:p>
            <a:pPr marL="576263" lvl="1" indent="-119063">
              <a:buFont typeface="Arial" pitchFamily="34" charset="0"/>
              <a:buChar char="•"/>
            </a:pPr>
            <a:r>
              <a:rPr lang="en-US" sz="1600" dirty="0" smtClean="0"/>
              <a:t>Needs related to Aesthetic Improvements;  Environmental Improvements;  Retail / Cultural Improvements</a:t>
            </a:r>
          </a:p>
          <a:p>
            <a:pPr marL="119063" indent="-119063">
              <a:buFont typeface="Arial" pitchFamily="34" charset="0"/>
              <a:buChar char="•"/>
            </a:pPr>
            <a:endParaRPr lang="en-US" sz="1600" dirty="0" smtClean="0"/>
          </a:p>
          <a:p>
            <a:pPr marL="119063" indent="-119063"/>
            <a:r>
              <a:rPr lang="en-US" sz="1600" b="1" u="sng" dirty="0" smtClean="0"/>
              <a:t>Transportation</a:t>
            </a:r>
          </a:p>
          <a:p>
            <a:pPr marL="576263" lvl="1" indent="-119063">
              <a:buFont typeface="Arial" pitchFamily="34" charset="0"/>
              <a:buChar char="•"/>
            </a:pPr>
            <a:r>
              <a:rPr lang="en-US" sz="1600" dirty="0" smtClean="0"/>
              <a:t>Needs related to Public Transit;  Traffic / Parking;  Maintenance Issues</a:t>
            </a:r>
          </a:p>
          <a:p>
            <a:pPr marL="119063" indent="-119063">
              <a:buFont typeface="Arial" pitchFamily="34" charset="0"/>
              <a:buChar char="•"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All Allston-Brighton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00187"/>
            <a:ext cx="81343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North A-B Homeowners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58913"/>
            <a:ext cx="8153400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North A-B Homeowners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North A-B Homeowners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North A-B Homeowners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387475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North A-B Homeowners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501775"/>
            <a:ext cx="813435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North A-B Residents with Kids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1041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North A-B Residents with Kids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North A-B Residents with Kids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87475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North A-B Residents with Kids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fld id="{EA7B270E-664A-4660-8249-A1C553306F04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371600"/>
            <a:ext cx="8134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914400"/>
          <a:ext cx="3886200" cy="55981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6200"/>
              </a:tblGrid>
              <a:tr h="35559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Comprehensive Outreach Effort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190262">
                <a:tc>
                  <a:txBody>
                    <a:bodyPr/>
                    <a:lstStyle/>
                    <a:p>
                      <a:endParaRPr lang="en-US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Timeframe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</a:rPr>
                        <a:t>Survey</a:t>
                      </a:r>
                      <a:r>
                        <a:rPr lang="en-US" sz="1400" b="0" u="none" baseline="0" dirty="0" smtClean="0">
                          <a:solidFill>
                            <a:schemeClr val="tx1"/>
                          </a:solidFill>
                        </a:rPr>
                        <a:t> conducted over six weeks from 8/25 – 10/3</a:t>
                      </a:r>
                      <a:endParaRPr lang="en-US" sz="14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Publicity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Postcards sent twice to every Allston-Brighton resident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Advertisements in the Allston-Brighton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Tab and Brazilian Times (six ads in total)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  <a:tabLst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Fliers at prominent community places in multiple languages</a:t>
                      </a:r>
                    </a:p>
                    <a:p>
                      <a:pPr marL="119063" indent="-119063">
                        <a:buFont typeface="Arial" pitchFamily="34" charset="0"/>
                        <a:buNone/>
                        <a:tabLst/>
                      </a:pPr>
                      <a:endParaRPr lang="en-US" sz="1400" b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9063" indent="-119063">
                        <a:buFont typeface="Arial" pitchFamily="34" charset="0"/>
                        <a:buNone/>
                        <a:tabLst/>
                      </a:pPr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</a:rPr>
                        <a:t>Multiple Languages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  <a:tabLst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Survey available in English, Spanish, Portuguese, Chinese and Russian</a:t>
                      </a:r>
                    </a:p>
                    <a:p>
                      <a:pPr marL="119063" indent="-119063">
                        <a:buFont typeface="Arial" pitchFamily="34" charset="0"/>
                        <a:buNone/>
                        <a:tabLst/>
                      </a:pPr>
                      <a:endParaRPr lang="en-US" sz="1400" b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9063" indent="-119063">
                        <a:buFont typeface="Arial" pitchFamily="34" charset="0"/>
                        <a:buNone/>
                        <a:tabLst/>
                      </a:pPr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</a:rPr>
                        <a:t>Multiple Methods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  <a:tabLst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On-line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  <a:tabLst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In-person*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  <a:tabLst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  <a:p>
                      <a:pPr marL="58738" indent="-58738">
                        <a:buFont typeface="Arial" pitchFamily="34" charset="0"/>
                        <a:buNone/>
                        <a:tabLst/>
                      </a:pPr>
                      <a:r>
                        <a:rPr lang="en-US" sz="1400" b="0" i="1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000" b="0" i="1" baseline="0" dirty="0" smtClean="0">
                          <a:solidFill>
                            <a:schemeClr val="tx1"/>
                          </a:solidFill>
                        </a:rPr>
                        <a:t>Surveys were conducted at the Honan Allston Library, Veronica Smith Senior Center, McNamara House , </a:t>
                      </a:r>
                      <a:r>
                        <a:rPr lang="en-US" sz="1000" b="0" i="1" baseline="0" dirty="0" err="1" smtClean="0">
                          <a:solidFill>
                            <a:schemeClr val="tx1"/>
                          </a:solidFill>
                        </a:rPr>
                        <a:t>Charlesview</a:t>
                      </a:r>
                      <a:r>
                        <a:rPr lang="en-US" sz="1000" b="0" i="1" baseline="0" dirty="0" smtClean="0">
                          <a:solidFill>
                            <a:schemeClr val="tx1"/>
                          </a:solidFill>
                        </a:rPr>
                        <a:t> Apartment Complex, Jackson Mann Community Center, &amp; Joseph M. Smith Community Health Center</a:t>
                      </a:r>
                      <a:endParaRPr lang="en-US" sz="1400" b="0" i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00600" y="914400"/>
          <a:ext cx="3886200" cy="56034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6200"/>
              </a:tblGrid>
              <a:tr h="3609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Broad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Community Participation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125463">
                <a:tc>
                  <a:txBody>
                    <a:bodyPr/>
                    <a:lstStyle/>
                    <a:p>
                      <a:endParaRPr lang="en-US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Large Sample Size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</a:rPr>
                        <a:t>Total of 2,715 residents</a:t>
                      </a:r>
                    </a:p>
                    <a:p>
                      <a:pPr marL="344488" indent="-119063">
                        <a:buFont typeface="Arial" pitchFamily="34" charset="0"/>
                        <a:buChar char="–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1,957 online</a:t>
                      </a:r>
                    </a:p>
                    <a:p>
                      <a:pPr marL="344488" indent="-119063">
                        <a:buFont typeface="Arial" pitchFamily="34" charset="0"/>
                        <a:buChar char="–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618 phone</a:t>
                      </a:r>
                    </a:p>
                    <a:p>
                      <a:pPr marL="344488" indent="-119063">
                        <a:buFont typeface="Arial" pitchFamily="34" charset="0"/>
                        <a:buChar char="–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140 in-person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</a:rPr>
                        <a:t>Broad Representation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400" b="0" u="none" baseline="0" dirty="0" smtClean="0">
                          <a:solidFill>
                            <a:schemeClr val="tx1"/>
                          </a:solidFill>
                        </a:rPr>
                        <a:t>All types of demographic groups responded to this survey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</a:rPr>
                        <a:t>Resident Verification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400" b="0" u="none" baseline="0" dirty="0" smtClean="0">
                          <a:solidFill>
                            <a:schemeClr val="tx1"/>
                          </a:solidFill>
                        </a:rPr>
                        <a:t>Respondents who did not provide their name, or a valid Allston-Brighton address were excluded</a:t>
                      </a: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400" b="0" u="none" baseline="0" dirty="0" smtClean="0">
                          <a:solidFill>
                            <a:schemeClr val="tx1"/>
                          </a:solidFill>
                        </a:rPr>
                        <a:t>Only one survey was allowed per person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400" b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</a:rPr>
                        <a:t>Sample Balancing</a:t>
                      </a:r>
                      <a:r>
                        <a:rPr lang="en-US" sz="1400" b="1" u="none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1400" b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9063" indent="-119063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U.S. Census information (2000) was used to “balance” the final sample to accurately represent Allston-Brighton residents</a:t>
                      </a:r>
                    </a:p>
                    <a:p>
                      <a:pPr marL="119063" indent="-119063">
                        <a:buFont typeface="Arial" pitchFamily="34" charset="0"/>
                        <a:buNone/>
                        <a:tabLst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9063" indent="-119063">
                        <a:buFont typeface="Arial" pitchFamily="34" charset="0"/>
                        <a:buNone/>
                        <a:tabLst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8738" indent="-58738">
                        <a:buFont typeface="Arial" pitchFamily="34" charset="0"/>
                        <a:buNone/>
                        <a:tabLst/>
                      </a:pPr>
                      <a:r>
                        <a:rPr lang="en-US" sz="1000" b="0" i="1" baseline="0" dirty="0" smtClean="0">
                          <a:solidFill>
                            <a:schemeClr val="tx1"/>
                          </a:solidFill>
                        </a:rPr>
                        <a:t>*Sample balancing criteria provided in the appendix</a:t>
                      </a:r>
                      <a:endParaRPr lang="en-US" sz="1400" b="0" i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 North A-B Residents with Kids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01775"/>
            <a:ext cx="813435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Allston-Brighton Immigrants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458913"/>
            <a:ext cx="8180387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Allston-Brighton Immigrants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6363"/>
            <a:ext cx="8207375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Allston-Brighton Immigrants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6363"/>
            <a:ext cx="8207375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Allston-Brighton Immigrants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1376363"/>
            <a:ext cx="8207375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Allston-Brighton Immigrants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1447800"/>
            <a:ext cx="82184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Allston-Brighton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1382713"/>
            <a:ext cx="81041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Allston-Brighton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132763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Allston-Brighton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132763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Allston-Brighton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132763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1"/>
            <a:ext cx="8077200" cy="1371599"/>
          </a:xfrm>
        </p:spPr>
        <p:txBody>
          <a:bodyPr/>
          <a:lstStyle/>
          <a:p>
            <a:r>
              <a:rPr lang="en-US" dirty="0" smtClean="0"/>
              <a:t>Two questions were asked for each of the 79 needs: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Here is a list of potential needs of the Allston-Brighton community.  In your opinion, to what extent is each of these an important need for the community?</a:t>
            </a:r>
          </a:p>
          <a:p>
            <a:pPr marL="688975" lvl="1" indent="-225425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41910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from this survey will help Harvard, the City of Boston and the Harvard Allston Task Force with community benefits planning.  In your opinion, which of these needs should be a priority for Harvard University to address?</a:t>
            </a:r>
          </a:p>
          <a:p>
            <a:pPr marL="688975" marR="0" lvl="1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8050A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914400" y="5106988"/>
          <a:ext cx="6840537" cy="1235075"/>
        </p:xfrm>
        <a:graphic>
          <a:graphicData uri="http://schemas.openxmlformats.org/presentationml/2006/ole">
            <p:oleObj spid="_x0000_s147461" name="Document" r:id="rId3" imgW="6864757" imgH="1240975" progId="Word.Document.12">
              <p:embed/>
            </p:oleObj>
          </a:graphicData>
        </a:graphic>
      </p:graphicFrame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914400" y="2517775"/>
          <a:ext cx="6935788" cy="1495425"/>
        </p:xfrm>
        <a:graphic>
          <a:graphicData uri="http://schemas.openxmlformats.org/presentationml/2006/ole">
            <p:oleObj spid="_x0000_s147462" name="Document" r:id="rId4" imgW="7477079" imgH="1580731" progId="Word.Document.12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876800" y="2438400"/>
            <a:ext cx="16002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5029200"/>
            <a:ext cx="14478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Allston-Brighton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132763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A-B Residents Affiliated with Harvard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58913"/>
            <a:ext cx="8104187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A-B Residents Affiliated with Harvard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7" y="1371600"/>
            <a:ext cx="8132763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A-B Residents Affiliated with Harvard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7" y="1371600"/>
            <a:ext cx="8132763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A-B Residents Affiliated with Harvard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132763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Needs: A-B Residents Affiliated with Harvard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Issue as a ‘Major or Important Need’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7" y="1500187"/>
            <a:ext cx="8132763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8956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Detailed Data on Percent Reporting Each Issue as a ‘Priority for Harvard to Address,’ by Sub-Group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Opinion on Harvard Priorities: North Allston-Brighton Residents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92237"/>
            <a:ext cx="8088313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Opinion on Harvard Priorities: North Allston-Brighton Residents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059737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Opinion on Harvard Priorities: North Allston-Brighton Residents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059737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Community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066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Classifying Needs by Tier</a:t>
            </a:r>
            <a:r>
              <a:rPr lang="en-US" b="1" dirty="0" smtClean="0"/>
              <a:t>*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1828800"/>
            <a:ext cx="3505200" cy="156966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TOP TIER</a:t>
            </a:r>
          </a:p>
          <a:p>
            <a:pPr algn="ctr"/>
            <a:endParaRPr lang="en-US" sz="1600" b="1" i="1" u="sng" dirty="0" smtClean="0"/>
          </a:p>
          <a:p>
            <a:pPr algn="ctr"/>
            <a:r>
              <a:rPr lang="en-US" sz="1600" b="1" i="1" u="sng" dirty="0" smtClean="0"/>
              <a:t>Top one-third </a:t>
            </a:r>
            <a:r>
              <a:rPr lang="en-US" sz="1600" b="1" i="1" dirty="0" smtClean="0"/>
              <a:t>of needs based on proportion of people saying issue is a major or important need</a:t>
            </a:r>
          </a:p>
          <a:p>
            <a:pPr algn="ctr"/>
            <a:endParaRPr lang="en-US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3732073"/>
            <a:ext cx="3505200" cy="107721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SECOND TIER</a:t>
            </a:r>
          </a:p>
          <a:p>
            <a:pPr algn="ctr"/>
            <a:endParaRPr lang="en-US" sz="1600" b="1" i="1" u="sng" dirty="0" smtClean="0"/>
          </a:p>
          <a:p>
            <a:pPr algn="ctr"/>
            <a:r>
              <a:rPr lang="en-US" sz="1600" b="1" i="1" u="sng" dirty="0" smtClean="0"/>
              <a:t>Second one-third </a:t>
            </a:r>
            <a:r>
              <a:rPr lang="en-US" sz="1600" b="1" i="1" dirty="0" smtClean="0"/>
              <a:t>of needs</a:t>
            </a:r>
          </a:p>
          <a:p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5036403"/>
            <a:ext cx="3505200" cy="1077218"/>
          </a:xfrm>
          <a:prstGeom prst="rect">
            <a:avLst/>
          </a:prstGeom>
          <a:solidFill>
            <a:srgbClr val="FFE7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THIRD TIER</a:t>
            </a:r>
          </a:p>
          <a:p>
            <a:pPr algn="ctr"/>
            <a:endParaRPr lang="en-US" sz="1600" b="1" i="1" u="sng" dirty="0" smtClean="0"/>
          </a:p>
          <a:p>
            <a:pPr algn="ctr"/>
            <a:r>
              <a:rPr lang="en-US" sz="1600" b="1" i="1" u="sng" dirty="0" smtClean="0"/>
              <a:t>Last one-third </a:t>
            </a:r>
            <a:r>
              <a:rPr lang="en-US" sz="1600" b="1" i="1" dirty="0" smtClean="0"/>
              <a:t>of needs</a:t>
            </a:r>
          </a:p>
          <a:p>
            <a:pPr algn="ctr"/>
            <a:endParaRPr lang="en-US" sz="1600" b="1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6611779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*Based on percentage of residents reporting issue as being a major or important need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Opinion on Harvard Priorities: North Allston-Brighton Residents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059737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Opinion on Harvard Priorities: North Allston-Brighton Residents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600200"/>
            <a:ext cx="804862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All Allston-Brighton Residents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58913"/>
            <a:ext cx="8104187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All Allston-Brighton Residents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371600"/>
            <a:ext cx="81343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All Allston-Brighton Residents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385887"/>
            <a:ext cx="81343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All Allston-Brighton Residents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09687"/>
            <a:ext cx="81343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All Allston-Brighton Residents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500187"/>
            <a:ext cx="81343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North A-B Homeowners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82713"/>
            <a:ext cx="81041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North A-B Homeowners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1343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Opinion on Harvard Priorities: North A-B Homeowners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270E-664A-4660-8249-A1C553306F04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6294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(E=Education; P=Public Realm; T=Transportation; HL=Health; HS=Housing)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956846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Percent Reporting as a “Priority” for Harvard to Address</a:t>
            </a:r>
            <a:endParaRPr lang="en-US" sz="16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81000" cy="1524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top tier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600200" y="685800"/>
            <a:ext cx="381000" cy="152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second tier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381000" cy="152400"/>
          </a:xfrm>
          <a:prstGeom prst="rect">
            <a:avLst/>
          </a:prstGeom>
          <a:solidFill>
            <a:srgbClr val="F3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60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third tier</a:t>
            </a:r>
            <a:endParaRPr lang="en-US" sz="1200" b="1" dirty="0"/>
          </a:p>
        </p:txBody>
      </p:sp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1343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pernicus-thin red stripe">
  <a:themeElements>
    <a:clrScheme name="Copernicus-thin red stri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ernicus-thin red stri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ernicus-thin red stri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ernicus-thin red stri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ernicus-thin red stri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ernicus-thin red stri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ernicus-thin red stri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ernicus-thin red stri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ernicus-thin red stri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ernicus-thin red stri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ernicus-thin red stri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ernicus-thin red stri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ernicus-thin red stri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ernicus-thin red stri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Copernicus-thin red stripe</Template>
  <TotalTime>3987</TotalTime>
  <Words>6489</Words>
  <Application>Microsoft Office PowerPoint</Application>
  <PresentationFormat>On-screen Show (4:3)</PresentationFormat>
  <Paragraphs>1062</Paragraphs>
  <Slides>123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5" baseType="lpstr">
      <vt:lpstr>Copernicus-thin red stripe</vt:lpstr>
      <vt:lpstr>Document</vt:lpstr>
      <vt:lpstr>Slide 0</vt:lpstr>
      <vt:lpstr>Table of Contents</vt:lpstr>
      <vt:lpstr>Objective</vt:lpstr>
      <vt:lpstr>Allston-Brighton Demographics</vt:lpstr>
      <vt:lpstr>Survey Process</vt:lpstr>
      <vt:lpstr>Survey Process</vt:lpstr>
      <vt:lpstr>Survey Process</vt:lpstr>
      <vt:lpstr>Key Survey Questions</vt:lpstr>
      <vt:lpstr>Perceived Community Needs</vt:lpstr>
      <vt:lpstr>Perceived Needs:  North Allston-Brighton Residents</vt:lpstr>
      <vt:lpstr>Perceived Needs:  North Allston-Brighton Residents</vt:lpstr>
      <vt:lpstr>Perceived Needs:  North Allston-Brighton Residents</vt:lpstr>
      <vt:lpstr>Perceived Needs:  North Allston-Brighton Residents</vt:lpstr>
      <vt:lpstr>Perceived Needs:  North Allston-Brighton Residents</vt:lpstr>
      <vt:lpstr>Perceived Needs:  North Allston-Brighton Residents</vt:lpstr>
      <vt:lpstr>Top Tier Needs for North Allston-Brighton Residents</vt:lpstr>
      <vt:lpstr>Top Tier Needs for North Allston-Brighton Residents</vt:lpstr>
      <vt:lpstr>Top Tier Needs for North Allston-Brighton Residents</vt:lpstr>
      <vt:lpstr>Top Tier Needs for North Allston-Brighton Residents</vt:lpstr>
      <vt:lpstr>Top-Tier Needs for All of Allston-Brighton Residents*</vt:lpstr>
      <vt:lpstr>Top-Tier Needs for North A-B Homeowners*</vt:lpstr>
      <vt:lpstr>Top-Tier Needs for North A-B Residents with Kids*</vt:lpstr>
      <vt:lpstr>Top-Tier Needs for A-B Immigrants*</vt:lpstr>
      <vt:lpstr>Top-Tier Needs for A-B Seniors*</vt:lpstr>
      <vt:lpstr>Top-Tier Needs for Harvard Affiliates*</vt:lpstr>
      <vt:lpstr>Opinion on Harvard Priorities</vt:lpstr>
      <vt:lpstr>Opinion on Harvard Priorities:  North Allston-Brighton Residents</vt:lpstr>
      <vt:lpstr>Opinion on Harvard Priorities:  North Allston-Brighton Residents</vt:lpstr>
      <vt:lpstr>Opinion on Harvard Priorities:  North Allston-Brighton Residents</vt:lpstr>
      <vt:lpstr>Opinion on Harvard Priorities:  North Allston-Brighton Residents</vt:lpstr>
      <vt:lpstr>Opinion on Harvard Priorities:  North Allston-Brighton Residents</vt:lpstr>
      <vt:lpstr>Opinion on Harvard Priorities:  North Allston-Brighton Residents</vt:lpstr>
      <vt:lpstr>Opinion on Harvard Priorities:  North A-B Residents</vt:lpstr>
      <vt:lpstr>Opinion on Harvard Priorities:  North A-B Residents</vt:lpstr>
      <vt:lpstr>Opinion on Harvard Priorities:  North A-B Residents</vt:lpstr>
      <vt:lpstr>Opinion on Harvard Priorities:  North A-B Residents</vt:lpstr>
      <vt:lpstr>Opinion on Harvard Priorities:  North A-B Residents</vt:lpstr>
      <vt:lpstr>Perceived Needs versus Perceived Harvard Priorities</vt:lpstr>
      <vt:lpstr>Top Tier – Perceived Needs &amp; Perceived Harvard Priorities</vt:lpstr>
      <vt:lpstr>Top Tier – Perceived Needs &amp; Perceived Harvard Priorities</vt:lpstr>
      <vt:lpstr>Summary</vt:lpstr>
      <vt:lpstr>Community Discussion</vt:lpstr>
      <vt:lpstr>Slide 42</vt:lpstr>
      <vt:lpstr>Slide 43</vt:lpstr>
      <vt:lpstr>Top Tier – Perceived Needs &amp; Perceived Harvard Priorities</vt:lpstr>
      <vt:lpstr>Top Tier – Perceived Needs &amp; Perceived Harvard Priorities</vt:lpstr>
      <vt:lpstr>Top Tier – Perceived Needs &amp; Perceived Harvard Priorities</vt:lpstr>
      <vt:lpstr>Top Tier – Perceived Needs &amp; Perceived Harvard Priorities</vt:lpstr>
      <vt:lpstr>Top Tier – Perceived Needs &amp; Perceived Harvard Priorities</vt:lpstr>
      <vt:lpstr>Slide 49</vt:lpstr>
      <vt:lpstr>Perceived Needs: North Allston-Brighton Residents</vt:lpstr>
      <vt:lpstr>Perceived Needs: North Allston-Brighton Residents</vt:lpstr>
      <vt:lpstr>Perceived Needs: North Allston-Brighton Residents</vt:lpstr>
      <vt:lpstr>Perceived Needs: North Allston-Brighton Residents</vt:lpstr>
      <vt:lpstr>Perceived Needs: North Allston-Brighton Residents</vt:lpstr>
      <vt:lpstr>Perceived Needs:  All Allston-Brighton Residents</vt:lpstr>
      <vt:lpstr>Perceived Needs:  All Allston-Brighton Residents</vt:lpstr>
      <vt:lpstr>Perceived Needs:  All Allston-Brighton Residents</vt:lpstr>
      <vt:lpstr>Perceived Needs:  All Allston-Brighton Residents</vt:lpstr>
      <vt:lpstr>Perceived Needs:  All Allston-Brighton Residents</vt:lpstr>
      <vt:lpstr>Perceived Needs: North A-B Homeowners</vt:lpstr>
      <vt:lpstr>Perceived Needs: North A-B Homeowners</vt:lpstr>
      <vt:lpstr>Perceived Needs: North A-B Homeowners</vt:lpstr>
      <vt:lpstr>Perceived Needs: North A-B Homeowners</vt:lpstr>
      <vt:lpstr>Perceived Needs: North A-B Homeowners</vt:lpstr>
      <vt:lpstr>Perceived Needs:  North A-B Residents with Kids</vt:lpstr>
      <vt:lpstr>Perceived Needs:  North A-B Residents with Kids</vt:lpstr>
      <vt:lpstr>Perceived Needs:  North A-B Residents with Kids</vt:lpstr>
      <vt:lpstr>Perceived Needs:  North A-B Residents with Kids</vt:lpstr>
      <vt:lpstr>Perceived Needs:  North A-B Residents with Kids</vt:lpstr>
      <vt:lpstr>Perceived Needs: Allston-Brighton Immigrants</vt:lpstr>
      <vt:lpstr>Perceived Needs: Allston-Brighton Immigrants</vt:lpstr>
      <vt:lpstr>Perceived Needs: Allston-Brighton Immigrants</vt:lpstr>
      <vt:lpstr>Perceived Needs: Allston-Brighton Immigrants</vt:lpstr>
      <vt:lpstr>Perceived Needs: Allston-Brighton Immigrants</vt:lpstr>
      <vt:lpstr>Perceived Needs: Allston-Brighton Seniors</vt:lpstr>
      <vt:lpstr>Perceived Needs: Allston-Brighton Seniors</vt:lpstr>
      <vt:lpstr>Perceived Needs: Allston-Brighton Seniors</vt:lpstr>
      <vt:lpstr>Perceived Needs: Allston-Brighton Seniors</vt:lpstr>
      <vt:lpstr>Perceived Needs: Allston-Brighton Seniors</vt:lpstr>
      <vt:lpstr>Perceived Needs: A-B Residents Affiliated with Harvard  </vt:lpstr>
      <vt:lpstr>Perceived Needs: A-B Residents Affiliated with Harvard </vt:lpstr>
      <vt:lpstr>Perceived Needs: A-B Residents Affiliated with Harvard </vt:lpstr>
      <vt:lpstr>Perceived Needs: A-B Residents Affiliated with Harvard </vt:lpstr>
      <vt:lpstr>Perceived Needs: A-B Residents Affiliated with Harvard </vt:lpstr>
      <vt:lpstr>Slide 85</vt:lpstr>
      <vt:lpstr>Opinion on Harvard Priorities: North Allston-Brighton Residents</vt:lpstr>
      <vt:lpstr>Opinion on Harvard Priorities: North Allston-Brighton Residents</vt:lpstr>
      <vt:lpstr>Opinion on Harvard Priorities: North Allston-Brighton Residents</vt:lpstr>
      <vt:lpstr>Opinion on Harvard Priorities: North Allston-Brighton Residents</vt:lpstr>
      <vt:lpstr>Opinion on Harvard Priorities: North Allston-Brighton Residents</vt:lpstr>
      <vt:lpstr>Opinion on Harvard Priorities: All Allston-Brighton Residents</vt:lpstr>
      <vt:lpstr>Opinion on Harvard Priorities: All Allston-Brighton Residents</vt:lpstr>
      <vt:lpstr>Opinion on Harvard Priorities: All Allston-Brighton Residents</vt:lpstr>
      <vt:lpstr>Opinion on Harvard Priorities: All Allston-Brighton Residents</vt:lpstr>
      <vt:lpstr>Opinion on Harvard Priorities: All Allston-Brighton Residents</vt:lpstr>
      <vt:lpstr>Opinion on Harvard Priorities: North A-B Homeowners</vt:lpstr>
      <vt:lpstr>Opinion on Harvard Priorities: North A-B Homeowners</vt:lpstr>
      <vt:lpstr>Opinion on Harvard Priorities: North A-B Homeowners</vt:lpstr>
      <vt:lpstr>Opinion on Harvard Priorities: North A-B Homeowners</vt:lpstr>
      <vt:lpstr>Opinion on Harvard Priorities: North A-B Homeowners</vt:lpstr>
      <vt:lpstr>Opinion on Harvard Priorities:  North A-B Residents with Kids</vt:lpstr>
      <vt:lpstr>Opinion on Harvard Priorities:  North A-B Residents with Kids</vt:lpstr>
      <vt:lpstr>Opinion on Harvard Priorities:  North A-B Residents with Kids</vt:lpstr>
      <vt:lpstr>Opinion on Harvard Priorities:  North A-B Residents with Kids</vt:lpstr>
      <vt:lpstr>Opinion on Harvard Priorities:  North A-B Residents with Kids</vt:lpstr>
      <vt:lpstr>Opinion on Harvard Priorities:  Allston-Brighton Immigrants</vt:lpstr>
      <vt:lpstr>Opinion on Harvard Priorities:  Allston-Brighton Immigrants</vt:lpstr>
      <vt:lpstr>Opinion on Harvard Priorities:  Allston-Brighton Immigrants</vt:lpstr>
      <vt:lpstr>Opinion on Harvard Priorities:  Allston-Brighton Immigrants</vt:lpstr>
      <vt:lpstr>Opinion on Harvard Priorities:  Allston-Brighton Immigrants</vt:lpstr>
      <vt:lpstr>Opinion on Harvard Priorities: Allston-Brighton Seniors</vt:lpstr>
      <vt:lpstr>Opinion on Harvard Priorities: Allston-Brighton Seniors</vt:lpstr>
      <vt:lpstr>Opinion on Harvard Priorities: Allston-Brighton Seniors</vt:lpstr>
      <vt:lpstr>Opinion on Harvard Priorities: Allston-Brighton Seniors</vt:lpstr>
      <vt:lpstr>Opinion on Harvard Priorities: Allston-Brighton Seniors</vt:lpstr>
      <vt:lpstr>Opinion on Harvard Priorities: A-B Residents Affiliated with Harvard</vt:lpstr>
      <vt:lpstr>Opinion on Harvard Priorities: A-B Residents Affiliated with Harvard</vt:lpstr>
      <vt:lpstr>Opinion on Harvard Priorities: A-B Residents Affiliated with Harvard</vt:lpstr>
      <vt:lpstr>Opinion on Harvard Priorities: A-B Residents Affiliated with Harvard</vt:lpstr>
      <vt:lpstr>Opinion on Harvard Priorities: A-B Residents Affiliated with Harvard</vt:lpstr>
      <vt:lpstr>Sample Balancing Criteria</vt:lpstr>
      <vt:lpstr>Slide 122</vt:lpstr>
    </vt:vector>
  </TitlesOfParts>
  <Company>Aegis 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JBurba01</dc:creator>
  <cp:lastModifiedBy>JBurba01</cp:lastModifiedBy>
  <cp:revision>392</cp:revision>
  <dcterms:created xsi:type="dcterms:W3CDTF">2008-11-07T14:41:59Z</dcterms:created>
  <dcterms:modified xsi:type="dcterms:W3CDTF">2008-12-22T22:55:00Z</dcterms:modified>
</cp:coreProperties>
</file>