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sldIdLst>
    <p:sldId id="422" r:id="rId2"/>
    <p:sldId id="423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14" r:id="rId17"/>
    <p:sldId id="363" r:id="rId18"/>
    <p:sldId id="386" r:id="rId19"/>
    <p:sldId id="387" r:id="rId20"/>
    <p:sldId id="388" r:id="rId21"/>
    <p:sldId id="437" r:id="rId22"/>
    <p:sldId id="390" r:id="rId23"/>
    <p:sldId id="391" r:id="rId24"/>
    <p:sldId id="408" r:id="rId25"/>
    <p:sldId id="409" r:id="rId26"/>
    <p:sldId id="410" r:id="rId27"/>
    <p:sldId id="395" r:id="rId28"/>
    <p:sldId id="396" r:id="rId29"/>
    <p:sldId id="397" r:id="rId30"/>
    <p:sldId id="411" r:id="rId31"/>
    <p:sldId id="412" r:id="rId32"/>
    <p:sldId id="438" r:id="rId33"/>
    <p:sldId id="439" r:id="rId34"/>
    <p:sldId id="440" r:id="rId35"/>
    <p:sldId id="441" r:id="rId36"/>
    <p:sldId id="443" r:id="rId37"/>
    <p:sldId id="405" r:id="rId38"/>
    <p:sldId id="450" r:id="rId39"/>
    <p:sldId id="449" r:id="rId40"/>
    <p:sldId id="444" r:id="rId41"/>
    <p:sldId id="448" r:id="rId42"/>
    <p:sldId id="447" r:id="rId43"/>
    <p:sldId id="446" r:id="rId44"/>
    <p:sldId id="445" r:id="rId45"/>
    <p:sldId id="279" r:id="rId46"/>
    <p:sldId id="419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orient="horz" pos="1560" userDrawn="1">
          <p15:clr>
            <a:srgbClr val="A4A3A4"/>
          </p15:clr>
        </p15:guide>
        <p15:guide id="5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F85"/>
    <a:srgbClr val="A55D88"/>
    <a:srgbClr val="385623"/>
    <a:srgbClr val="C69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79" autoAdjust="0"/>
  </p:normalViewPr>
  <p:slideViewPr>
    <p:cSldViewPr snapToGrid="0">
      <p:cViewPr varScale="1">
        <p:scale>
          <a:sx n="102" d="100"/>
          <a:sy n="102" d="100"/>
        </p:scale>
        <p:origin x="1260" y="102"/>
      </p:cViewPr>
      <p:guideLst>
        <p:guide orient="horz" pos="648"/>
        <p:guide pos="2880"/>
        <p:guide pos="168"/>
        <p:guide orient="horz" pos="15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Development Feasibility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Measure</a:t>
            </a:r>
            <a:r>
              <a:rPr lang="en-US" baseline="0" dirty="0"/>
              <a:t>d in Return on Cost by Story Height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1789370078740172E-2"/>
          <c:y val="0.17171296296296312"/>
          <c:w val="0.89765507436570491"/>
          <c:h val="0.6149843248760567"/>
        </c:manualLayout>
      </c:layout>
      <c:lineChart>
        <c:grouping val="standar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Feasibility Threshold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Sheet1!$B$24:$B$38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Sheet1!$C$24:$C$38</c:f>
              <c:numCache>
                <c:formatCode>0%</c:formatCode>
                <c:ptCount val="15"/>
                <c:pt idx="0">
                  <c:v>6.0000000000000039E-2</c:v>
                </c:pt>
                <c:pt idx="1">
                  <c:v>6.0000000000000039E-2</c:v>
                </c:pt>
                <c:pt idx="2">
                  <c:v>6.0000000000000039E-2</c:v>
                </c:pt>
                <c:pt idx="3">
                  <c:v>6.0000000000000039E-2</c:v>
                </c:pt>
                <c:pt idx="4">
                  <c:v>6.0000000000000039E-2</c:v>
                </c:pt>
                <c:pt idx="5">
                  <c:v>6.0000000000000039E-2</c:v>
                </c:pt>
                <c:pt idx="6">
                  <c:v>6.0000000000000039E-2</c:v>
                </c:pt>
                <c:pt idx="7">
                  <c:v>6.0000000000000039E-2</c:v>
                </c:pt>
                <c:pt idx="8">
                  <c:v>6.0000000000000039E-2</c:v>
                </c:pt>
                <c:pt idx="9">
                  <c:v>6.0000000000000039E-2</c:v>
                </c:pt>
                <c:pt idx="10">
                  <c:v>6.0000000000000039E-2</c:v>
                </c:pt>
                <c:pt idx="11">
                  <c:v>6.0000000000000039E-2</c:v>
                </c:pt>
                <c:pt idx="12">
                  <c:v>6.0000000000000039E-2</c:v>
                </c:pt>
                <c:pt idx="13">
                  <c:v>6.0000000000000039E-2</c:v>
                </c:pt>
                <c:pt idx="14">
                  <c:v>6.0000000000000039E-2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3CF-4EFF-90B1-76E6836632CE}"/>
            </c:ext>
          </c:extLst>
        </c:ser>
        <c:ser>
          <c:idx val="1"/>
          <c:order val="1"/>
          <c:tx>
            <c:strRef>
              <c:f>Sheet1!$D$23</c:f>
              <c:strCache>
                <c:ptCount val="1"/>
                <c:pt idx="0">
                  <c:v>Low-Rise Construction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Sheet1!$B$24:$B$38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Sheet1!$D$24:$D$38</c:f>
              <c:numCache>
                <c:formatCode>0.0%</c:formatCode>
                <c:ptCount val="15"/>
                <c:pt idx="0">
                  <c:v>5.220734693877551E-2</c:v>
                </c:pt>
                <c:pt idx="1">
                  <c:v>5.4267288926601695E-2</c:v>
                </c:pt>
                <c:pt idx="2">
                  <c:v>5.6496466431095453E-2</c:v>
                </c:pt>
                <c:pt idx="3">
                  <c:v>5.8916628281897795E-2</c:v>
                </c:pt>
                <c:pt idx="4">
                  <c:v>6.2168950914340784E-2</c:v>
                </c:pt>
                <c:pt idx="5">
                  <c:v>6.6075060453400503E-2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3CF-4EFF-90B1-76E6836632CE}"/>
            </c:ext>
          </c:extLst>
        </c:ser>
        <c:ser>
          <c:idx val="2"/>
          <c:order val="2"/>
          <c:tx>
            <c:strRef>
              <c:f>Sheet1!$E$23</c:f>
              <c:strCache>
                <c:ptCount val="1"/>
                <c:pt idx="0">
                  <c:v>High Rise Construction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Sheet1!$B$24:$B$38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Sheet1!$E$24:$E$38</c:f>
              <c:numCache>
                <c:formatCode>0.0%</c:formatCode>
                <c:ptCount val="15"/>
                <c:pt idx="0">
                  <c:v>3.5480721220527048E-2</c:v>
                </c:pt>
                <c:pt idx="1">
                  <c:v>3.5480721220527048E-2</c:v>
                </c:pt>
                <c:pt idx="2">
                  <c:v>3.5480721220527048E-2</c:v>
                </c:pt>
                <c:pt idx="3">
                  <c:v>3.5480721220527048E-2</c:v>
                </c:pt>
                <c:pt idx="4">
                  <c:v>3.6319111610908089E-2</c:v>
                </c:pt>
                <c:pt idx="5">
                  <c:v>3.7635292682926896E-2</c:v>
                </c:pt>
                <c:pt idx="6">
                  <c:v>3.9315608893093677E-2</c:v>
                </c:pt>
                <c:pt idx="7">
                  <c:v>4.131842159420291E-2</c:v>
                </c:pt>
                <c:pt idx="8">
                  <c:v>4.3726325364765867E-2</c:v>
                </c:pt>
                <c:pt idx="9">
                  <c:v>4.6402996083754582E-2</c:v>
                </c:pt>
                <c:pt idx="10">
                  <c:v>4.936967068307354E-2</c:v>
                </c:pt>
                <c:pt idx="11">
                  <c:v>5.2655654530416041E-2</c:v>
                </c:pt>
                <c:pt idx="12">
                  <c:v>5.6298285750850573E-2</c:v>
                </c:pt>
                <c:pt idx="13">
                  <c:v>6.0343703676984793E-2</c:v>
                </c:pt>
                <c:pt idx="14">
                  <c:v>6.4848289955826435E-2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3CF-4EFF-90B1-76E6836632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8528456"/>
        <c:axId val="247778904"/>
      </c:lineChart>
      <c:catAx>
        <c:axId val="2485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778904"/>
        <c:crosses val="autoZero"/>
        <c:auto val="1"/>
        <c:lblAlgn val="ctr"/>
        <c:lblOffset val="100"/>
        <c:noMultiLvlLbl val="0"/>
      </c:catAx>
      <c:valAx>
        <c:axId val="247778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528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E3C5C94-21EB-42C1-88F5-B93DD2502FB6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C9DE495-0BD8-4403-AFC4-3CB2863E28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4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1438" y="742950"/>
            <a:ext cx="4962525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1A913-F115-4AC7-9298-CFA175CE62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 you talk about Planning for People 40 top </a:t>
            </a:r>
            <a:r>
              <a:rPr lang="en-US" dirty="0" err="1" smtClean="0"/>
              <a:t>questions,mostly</a:t>
            </a:r>
            <a:r>
              <a:rPr lang="en-US" dirty="0" smtClean="0"/>
              <a:t> about affordable</a:t>
            </a:r>
            <a:r>
              <a:rPr lang="en-US" baseline="0" dirty="0" smtClean="0"/>
              <a:t> housing strategies, including IDP. Give IDP update. Direct people to the board at open house.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DE495-0BD8-4403-AFC4-3CB2863E28A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104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576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61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986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463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84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132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0048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3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 you talk about Planning for People 40 top </a:t>
            </a:r>
            <a:r>
              <a:rPr lang="en-US" dirty="0" err="1" smtClean="0"/>
              <a:t>questions,mostly</a:t>
            </a:r>
            <a:r>
              <a:rPr lang="en-US" dirty="0" smtClean="0"/>
              <a:t> about affordable</a:t>
            </a:r>
            <a:r>
              <a:rPr lang="en-US" baseline="0" dirty="0" smtClean="0"/>
              <a:t> housing strategies, including IDP. Give IDP update. Direct people to the board at open house.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DE495-0BD8-4403-AFC4-3CB2863E28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15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405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890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583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254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894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468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DE495-0BD8-4403-AFC4-3CB2863E28A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03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DE495-0BD8-4403-AFC4-3CB2863E28A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04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8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8575" y="731838"/>
            <a:ext cx="4881563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Presenter's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EDA9E5-0714-4A22-A56E-59AF2ADE0F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5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7908" y="1042070"/>
            <a:ext cx="8660342" cy="6329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97908" y="1717679"/>
            <a:ext cx="8660342" cy="472106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342900" indent="0">
              <a:buFont typeface="+mj-lt"/>
              <a:buNone/>
              <a:defRPr/>
            </a:lvl2pPr>
            <a:lvl3pPr marL="1028700" indent="-342900">
              <a:buFont typeface="+mj-lt"/>
              <a:buAutoNum type="arabicPeriod"/>
              <a:defRPr/>
            </a:lvl3pPr>
            <a:lvl4pPr marL="1371600" indent="-342900">
              <a:buFont typeface="+mj-lt"/>
              <a:buAutoNum type="arabicPeriod"/>
              <a:defRPr/>
            </a:lvl4pPr>
            <a:lvl5pPr marL="17145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43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D765A5-B3D2-411E-B282-9ED4A61AD9C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56C859-95EF-4B68-AEF7-72D3EFB2D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6625" y="1400669"/>
            <a:ext cx="5566521" cy="439125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51959" y="3429458"/>
            <a:ext cx="3334664" cy="386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57045" y="2325187"/>
            <a:ext cx="2174081" cy="887413"/>
          </a:xfrm>
        </p:spPr>
        <p:txBody>
          <a:bodyPr>
            <a:noAutofit/>
          </a:bodyPr>
          <a:lstStyle>
            <a:lvl1pPr marL="0" indent="0" algn="l">
              <a:buNone/>
              <a:defRPr sz="6750">
                <a:solidFill>
                  <a:srgbClr val="BF2F8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235916" y="3491669"/>
            <a:ext cx="2722959" cy="731583"/>
          </a:xfrm>
        </p:spPr>
        <p:txBody>
          <a:bodyPr/>
          <a:lstStyle>
            <a:lvl1pPr marL="0" indent="0" algn="l">
              <a:buNone/>
              <a:defRPr>
                <a:solidFill>
                  <a:srgbClr val="BF2F85"/>
                </a:solidFill>
              </a:defRPr>
            </a:lvl1pPr>
          </a:lstStyle>
          <a:p>
            <a:pPr lvl="0"/>
            <a:r>
              <a:rPr lang="en-US" dirty="0" smtClean="0"/>
              <a:t>Agenda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180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44">
          <p15:clr>
            <a:srgbClr val="FBAE40"/>
          </p15:clr>
        </p15:guide>
        <p15:guide id="2" pos="2216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088">
          <p15:clr>
            <a:srgbClr val="FBAE40"/>
          </p15:clr>
        </p15:guide>
        <p15:guide id="5" orient="horz" pos="22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36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671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83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7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785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2955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088">
          <p15:clr>
            <a:srgbClr val="FBAE40"/>
          </p15:clr>
        </p15:guide>
        <p15:guide id="5" orient="horz" pos="22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D765A5-B3D2-411E-B282-9ED4A61AD9C1}" type="datetimeFigureOut">
              <a:rPr lang="en-US" smtClean="0"/>
              <a:pPr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856C859-95EF-4B68-AEF7-72D3EFB2D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2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129" y="7728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129" y="2118988"/>
            <a:ext cx="83512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7144" y="736569"/>
            <a:ext cx="9151144" cy="72488"/>
          </a:xfrm>
          <a:prstGeom prst="rect">
            <a:avLst/>
          </a:prstGeom>
          <a:solidFill>
            <a:srgbClr val="BF2F8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t="83043" r="4729" b="9549"/>
          <a:stretch/>
        </p:blipFill>
        <p:spPr>
          <a:xfrm>
            <a:off x="-6104" y="-7813"/>
            <a:ext cx="9150105" cy="7691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4129" y="81800"/>
            <a:ext cx="4775663" cy="49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Aleo" panose="020F0502020204030203" pitchFamily="34" charset="0"/>
              </a:rPr>
              <a:t>PLAN</a:t>
            </a:r>
            <a:r>
              <a:rPr lang="en-US" sz="1800" dirty="0">
                <a:solidFill>
                  <a:srgbClr val="FFFFFF"/>
                </a:solidFill>
                <a:latin typeface="Aleo" panose="020F0502020204030203" pitchFamily="34" charset="0"/>
              </a:rPr>
              <a:t>: JP/</a:t>
            </a:r>
            <a:r>
              <a:rPr lang="en-US" sz="1800" dirty="0" err="1">
                <a:solidFill>
                  <a:srgbClr val="FFFFFF"/>
                </a:solidFill>
                <a:latin typeface="Aleo" panose="020F0502020204030203" pitchFamily="34" charset="0"/>
              </a:rPr>
              <a:t>Rox</a:t>
            </a:r>
            <a:r>
              <a:rPr lang="en-US" sz="1800" dirty="0">
                <a:solidFill>
                  <a:srgbClr val="FFFFFF"/>
                </a:solidFill>
                <a:latin typeface="Aleo" panose="020F0502020204030203" pitchFamily="34" charset="0"/>
              </a:rPr>
              <a:t> </a:t>
            </a:r>
            <a:endParaRPr lang="en-US" sz="1800" dirty="0" smtClean="0">
              <a:solidFill>
                <a:srgbClr val="FFFFFF"/>
              </a:solidFill>
              <a:latin typeface="Aleo" panose="020F0502020204030203" pitchFamily="34" charset="0"/>
            </a:endParaRPr>
          </a:p>
          <a:p>
            <a:r>
              <a:rPr lang="en-US" sz="788" i="1" dirty="0" smtClean="0">
                <a:solidFill>
                  <a:srgbClr val="FFFFFF"/>
                </a:solidFill>
                <a:latin typeface="Aleo" panose="020F0502020204030203" pitchFamily="34" charset="0"/>
              </a:rPr>
              <a:t>Preserve</a:t>
            </a:r>
            <a:r>
              <a:rPr lang="en-US" sz="788" i="1" dirty="0">
                <a:solidFill>
                  <a:srgbClr val="FFFFFF"/>
                </a:solidFill>
                <a:latin typeface="Aleo" panose="020F0502020204030203" pitchFamily="34" charset="0"/>
              </a:rPr>
              <a:t>. Enhance. Grow.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67" y="181912"/>
            <a:ext cx="1431085" cy="366946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195453" y="6639306"/>
            <a:ext cx="2057400" cy="13772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b="1" kern="1200" baseline="0">
                <a:solidFill>
                  <a:srgbClr val="383838"/>
                </a:solidFill>
                <a:latin typeface="Open Sans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0" dirty="0" smtClean="0"/>
              <a:t>PLAN:</a:t>
            </a:r>
            <a:r>
              <a:rPr lang="en-US" sz="675" b="0" baseline="0" dirty="0" smtClean="0"/>
              <a:t> JP/ROX </a:t>
            </a:r>
            <a:r>
              <a:rPr lang="en-US" sz="675" b="0" dirty="0" smtClean="0"/>
              <a:t>Community Workshop #5</a:t>
            </a:r>
            <a:endParaRPr lang="en-US" sz="675" b="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7144" y="6553200"/>
            <a:ext cx="9151144" cy="0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BF2F85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670" y="1690577"/>
            <a:ext cx="8218967" cy="3912781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689" y="2903724"/>
            <a:ext cx="7713922" cy="14795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 smtClean="0"/>
              <a:t>PLAN JP/ROX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4400" b="0" dirty="0" smtClean="0">
                <a:solidFill>
                  <a:schemeClr val="tx1"/>
                </a:solidFill>
              </a:rPr>
              <a:t>COMMUNITY WORKSHOP #5</a:t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DEVELOPMENT IDEAS &amp;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FUTURE VISIONS FOR JP/ROX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06170" y="1427995"/>
            <a:ext cx="4488378" cy="12869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200" b="1" dirty="0" smtClean="0"/>
              <a:t>Theme 1: Community Resiliency &amp;  Sustainability</a:t>
            </a:r>
          </a:p>
          <a:p>
            <a:pPr marL="169863" indent="-169863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600" dirty="0" smtClean="0"/>
              <a:t>COMMUNITY WORKSHOP #2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195085" y="2025751"/>
            <a:ext cx="27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NOVEMBER 4, 2015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19" y="4764473"/>
            <a:ext cx="216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 preferRelativeResize="0">
            <a:picLocks/>
          </p:cNvPicPr>
          <p:nvPr/>
        </p:nvPicPr>
        <p:blipFill>
          <a:blip r:embed="rId3"/>
          <a:srcRect l="10214" t="20834" r="12646" b="13697"/>
          <a:stretch>
            <a:fillRect/>
          </a:stretch>
        </p:blipFill>
        <p:spPr>
          <a:xfrm>
            <a:off x="301659" y="2498103"/>
            <a:ext cx="4392889" cy="3751868"/>
          </a:xfrm>
          <a:prstGeom prst="rect">
            <a:avLst/>
          </a:prstGeom>
        </p:spPr>
      </p:pic>
      <p:pic>
        <p:nvPicPr>
          <p:cNvPr id="11" name="Picture 10" descr="Question-Response_2015SD_Page_2.jpg"/>
          <p:cNvPicPr>
            <a:picLocks noChangeAspect="1"/>
          </p:cNvPicPr>
          <p:nvPr/>
        </p:nvPicPr>
        <p:blipFill>
          <a:blip r:embed="rId4" cstate="print"/>
          <a:srcRect t="14021" b="13814"/>
          <a:stretch>
            <a:fillRect/>
          </a:stretch>
        </p:blipFill>
        <p:spPr>
          <a:xfrm>
            <a:off x="4540102" y="1366459"/>
            <a:ext cx="4603898" cy="516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06170" y="1427994"/>
            <a:ext cx="3622431" cy="33450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200" b="1" dirty="0" smtClean="0"/>
              <a:t>Theme 2: Land Use &amp;   Development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1785" t="632" r="3445"/>
          <a:stretch>
            <a:fillRect/>
          </a:stretch>
        </p:blipFill>
        <p:spPr>
          <a:xfrm>
            <a:off x="4961711" y="873549"/>
            <a:ext cx="3635534" cy="5631234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WORKSHOP #3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BF2F8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940" y="2025751"/>
            <a:ext cx="27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DECEMBER 10, 2015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06170" y="1427994"/>
            <a:ext cx="3622431" cy="33450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Mobility &amp; Connectivity Public Realm &amp; </a:t>
            </a:r>
            <a:r>
              <a:rPr lang="en-US" sz="2200" b="1" dirty="0"/>
              <a:t> </a:t>
            </a:r>
            <a:r>
              <a:rPr lang="en-US" sz="2200" b="1" dirty="0" smtClean="0"/>
              <a:t>Placemaking</a:t>
            </a:r>
            <a:endParaRPr lang="en-US" sz="2200" b="1" dirty="0"/>
          </a:p>
        </p:txBody>
      </p:sp>
      <p:pic>
        <p:nvPicPr>
          <p:cNvPr id="8" name="Picture 7"/>
          <p:cNvPicPr preferRelativeResize="0">
            <a:picLocks/>
          </p:cNvPicPr>
          <p:nvPr/>
        </p:nvPicPr>
        <p:blipFill>
          <a:blip r:embed="rId3" cstate="print"/>
          <a:srcRect l="2730" t="5636" r="5608" b="1390"/>
          <a:stretch>
            <a:fillRect/>
          </a:stretch>
        </p:blipFill>
        <p:spPr>
          <a:xfrm>
            <a:off x="4965192" y="877824"/>
            <a:ext cx="3639312" cy="5632704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WORKSHOP #4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BF2F8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620" y="2280276"/>
            <a:ext cx="27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JANUARY 21, 2016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7002" y="1493983"/>
            <a:ext cx="3622431" cy="33450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Community Resiliency &amp; Sustainability</a:t>
            </a:r>
          </a:p>
          <a:p>
            <a:pPr marL="169863" indent="-169863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Land Use &amp; Development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Mobility &amp; Connectivity Public Realm </a:t>
            </a:r>
            <a:r>
              <a:rPr lang="en-US" sz="2200" b="1" dirty="0" err="1" smtClean="0"/>
              <a:t>Placemaking</a:t>
            </a:r>
            <a:endParaRPr lang="en-US" sz="2200" b="1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smtClean="0"/>
              <a:t>PLAN JP/ROX THEMES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3621" y="2233141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82769" y="1462597"/>
            <a:ext cx="4519756" cy="483476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28, 2015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“Talk With Us”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House</a:t>
            </a:r>
          </a:p>
          <a:p>
            <a:pPr marL="0" marR="0" lvl="0" algn="l" defTabSz="914400" rtl="0" eaLnBrk="1" fontAlgn="auto" latinLnBrk="0" hangingPunct="1">
              <a:lnSpc>
                <a:spcPts val="1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1, 2015 “Walk With Us (Bike Too)”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Area Tours</a:t>
            </a:r>
          </a:p>
          <a:p>
            <a:pPr marL="0" marR="0" lvl="0" algn="l" defTabSz="914400" rtl="0" eaLnBrk="1" fontAlgn="auto" latinLnBrk="0" hangingPunct="1">
              <a:lnSpc>
                <a:spcPts val="1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2015 “Imagine with Us”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Visioning Workshop </a:t>
            </a:r>
          </a:p>
          <a:p>
            <a:pPr marL="0" marR="0" lvl="0" algn="l" defTabSz="914400" rtl="0" eaLnBrk="1" fontAlgn="auto" latinLnBrk="0" hangingPunct="1">
              <a:lnSpc>
                <a:spcPts val="1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 4, 2015 “Planning For People” </a:t>
            </a:r>
          </a:p>
          <a:p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Resiliency and Sustainability</a:t>
            </a:r>
          </a:p>
          <a:p>
            <a:pPr>
              <a:lnSpc>
                <a:spcPts val="1000"/>
              </a:lnSpc>
            </a:pPr>
            <a:endParaRPr lang="en-US" sz="1600" i="1" dirty="0" smtClean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fontAlgn="auto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DECEMBER 10, 2015 “Planning For Places” </a:t>
            </a:r>
          </a:p>
          <a:p>
            <a:pPr marR="0" lvl="0" fontAlgn="auto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i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Use and Development</a:t>
            </a:r>
          </a:p>
          <a:p>
            <a:pPr marL="0" marR="0" lvl="0" algn="l" defTabSz="914400" rtl="0" eaLnBrk="1" fontAlgn="auto" latinLnBrk="0" hangingPunct="1">
              <a:lnSpc>
                <a:spcPts val="1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JANUARY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21, 2016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“Connecting People &amp; Places”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Mobility &amp; Connectivity and Public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Realm &amp; Placemaking</a:t>
            </a:r>
          </a:p>
          <a:p>
            <a:pPr marL="0" marR="0" lvl="0" algn="l" defTabSz="914400" rtl="0" eaLnBrk="1" fontAlgn="auto" latinLnBrk="0" hangingPunct="1">
              <a:lnSpc>
                <a:spcPts val="1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baseline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3154" y="1189233"/>
            <a:ext cx="4506014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5, 2016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“Future Visions for JP/ROX”</a:t>
            </a:r>
            <a:endParaRPr lang="en-US" sz="1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 Plan Scenarios and Recommendations</a:t>
            </a:r>
          </a:p>
          <a:p>
            <a:pPr>
              <a:lnSpc>
                <a:spcPts val="1000"/>
              </a:lnSpc>
            </a:pPr>
            <a:endParaRPr lang="en-US" sz="16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2016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“Discuss with Us” 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 PLAN Recommendations /  Implementation Ideas</a:t>
            </a:r>
          </a:p>
          <a:p>
            <a:pPr>
              <a:lnSpc>
                <a:spcPts val="1000"/>
              </a:lnSpc>
            </a:pPr>
            <a:endParaRPr lang="en-US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2016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“Finalize with Us” 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 Final </a:t>
            </a: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</a:t>
            </a:r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</a:t>
            </a:r>
          </a:p>
          <a:p>
            <a:pPr>
              <a:lnSpc>
                <a:spcPts val="1000"/>
              </a:lnSpc>
            </a:pPr>
            <a:endParaRPr lang="en-US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</a:t>
            </a: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Approval </a:t>
            </a:r>
            <a:r>
              <a:rPr lang="en-US" sz="1600" i="1" dirty="0" smtClean="0"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BRA Board</a:t>
            </a:r>
          </a:p>
          <a:p>
            <a:pPr>
              <a:lnSpc>
                <a:spcPts val="1000"/>
              </a:lnSpc>
            </a:pPr>
            <a:endParaRPr lang="en-US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EARLY-MID SUMMER</a:t>
            </a: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Workshops –Draft Zoning Amendments</a:t>
            </a:r>
          </a:p>
          <a:p>
            <a:pPr>
              <a:lnSpc>
                <a:spcPts val="1000"/>
              </a:lnSpc>
            </a:pPr>
            <a:endParaRPr lang="en-US" sz="16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SUMMER 2016</a:t>
            </a:r>
          </a:p>
          <a:p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Zoning Amendments </a:t>
            </a:r>
            <a:r>
              <a:rPr lang="en-US" sz="1600" i="1" dirty="0" smtClean="0"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Boston Zoning Commission </a:t>
            </a:r>
          </a:p>
          <a:p>
            <a:endParaRPr lang="en-US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57815" y="841248"/>
            <a:ext cx="8622406" cy="4338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 CALENDAR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F2F8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3154" y="1462598"/>
            <a:ext cx="4449452" cy="611300"/>
          </a:xfrm>
          <a:prstGeom prst="rect">
            <a:avLst/>
          </a:prstGeom>
          <a:noFill/>
          <a:ln w="31750">
            <a:solidFill>
              <a:srgbClr val="BF2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9337" y="1461762"/>
            <a:ext cx="8122161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Hear about the City’s continued commitment  to incorporate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affordable housing</a:t>
            </a: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into study area</a:t>
            </a: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 the many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</a:t>
            </a: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do this</a:t>
            </a: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Revisit how we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capture value </a:t>
            </a: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development and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benefits </a:t>
            </a: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 associated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limits</a:t>
            </a: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feedback on how we can achieve the </a:t>
            </a:r>
            <a:r>
              <a:rPr lang="en-US" sz="2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corridor-wide affordable housing goal</a:t>
            </a: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61962" lvl="1" indent="-342900">
              <a:buSzPct val="9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</a:t>
            </a: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feedback on conceptual 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scenarios </a:t>
            </a: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have been crafted with past participant feedback</a:t>
            </a:r>
          </a:p>
          <a:p>
            <a:pPr marL="119062" lvl="1">
              <a:buSzPct val="90000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1" indent="-109538">
              <a:lnSpc>
                <a:spcPts val="2000"/>
              </a:lnSpc>
              <a:buSzPct val="90000"/>
              <a:buFont typeface="Arial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1" indent="-109538">
              <a:buSzPct val="90000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1" indent="-109538">
              <a:lnSpc>
                <a:spcPts val="2000"/>
              </a:lnSpc>
              <a:buSzPct val="90000"/>
              <a:buFont typeface="Arial" pitchFamily="34" charset="0"/>
              <a:buChar char="•"/>
            </a:pPr>
            <a:endParaRPr lang="en-US" sz="2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288813" y="996388"/>
            <a:ext cx="8577950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WORKSHOP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F2F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F2F8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380808" y="1847230"/>
            <a:ext cx="4942302" cy="3288877"/>
          </a:xfrm>
          <a:prstGeom prst="rect">
            <a:avLst/>
          </a:prstGeom>
        </p:spPr>
      </p:pic>
      <p:sp>
        <p:nvSpPr>
          <p:cNvPr id="11" name="Text Placeholder 20"/>
          <p:cNvSpPr txBox="1">
            <a:spLocks/>
          </p:cNvSpPr>
          <p:nvPr/>
        </p:nvSpPr>
        <p:spPr>
          <a:xfrm>
            <a:off x="157045" y="2325187"/>
            <a:ext cx="2174081" cy="887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750" kern="1200">
                <a:solidFill>
                  <a:srgbClr val="BF2F8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959" y="3429458"/>
            <a:ext cx="3334664" cy="386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/>
          <p:cNvSpPr txBox="1">
            <a:spLocks/>
          </p:cNvSpPr>
          <p:nvPr/>
        </p:nvSpPr>
        <p:spPr>
          <a:xfrm>
            <a:off x="235915" y="3491669"/>
            <a:ext cx="4288951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BF2F8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INFORMATION</a:t>
            </a:r>
          </a:p>
          <a:p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JP/ROX Housing Goals</a:t>
            </a:r>
            <a:endParaRPr lang="en-US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2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30563" y="2765007"/>
            <a:ext cx="8520599" cy="2736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500" dirty="0" smtClean="0"/>
              <a:t>JP/ROX HOUSING GOALS</a:t>
            </a:r>
            <a:br>
              <a:rPr lang="en" sz="3500" dirty="0" smtClean="0"/>
            </a:b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>
                <a:solidFill>
                  <a:schemeClr val="tx1"/>
                </a:solidFill>
              </a:rPr>
              <a:t>Devin Quirk</a:t>
            </a:r>
            <a:br>
              <a:rPr lang="en" dirty="0" smtClean="0">
                <a:solidFill>
                  <a:schemeClr val="tx1"/>
                </a:solidFill>
              </a:rPr>
            </a:br>
            <a:r>
              <a:rPr lang="en" dirty="0" smtClean="0">
                <a:solidFill>
                  <a:schemeClr val="tx1"/>
                </a:solidFill>
              </a:rPr>
              <a:t/>
            </a:r>
            <a:br>
              <a:rPr lang="en" dirty="0" smtClean="0">
                <a:solidFill>
                  <a:schemeClr val="tx1"/>
                </a:solidFill>
              </a:rPr>
            </a:br>
            <a:r>
              <a:rPr lang="en" dirty="0" smtClean="0">
                <a:solidFill>
                  <a:schemeClr val="tx1"/>
                </a:solidFill>
              </a:rPr>
              <a:t>Director of Operations</a:t>
            </a:r>
            <a:br>
              <a:rPr lang="en" dirty="0" smtClean="0">
                <a:solidFill>
                  <a:schemeClr val="tx1"/>
                </a:solidFill>
              </a:rPr>
            </a:br>
            <a:r>
              <a:rPr lang="en" dirty="0" smtClean="0">
                <a:solidFill>
                  <a:schemeClr val="tx1"/>
                </a:solidFill>
              </a:rPr>
              <a:t>Department of Neighborhood Development (DND)</a:t>
            </a:r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9144000" cy="213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42019" y="1025748"/>
            <a:ext cx="8520599" cy="51948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JP/ROX Housing Goal:</a:t>
            </a:r>
            <a:endParaRPr lang="en"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307803" y="3476265"/>
            <a:ext cx="8520600" cy="18101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200" dirty="0"/>
              <a:t>We have three </a:t>
            </a:r>
            <a:r>
              <a:rPr lang="en" sz="2200" b="1" dirty="0"/>
              <a:t>tools</a:t>
            </a:r>
            <a:r>
              <a:rPr lang="en" sz="2200" dirty="0"/>
              <a:t> to achieve this goal</a:t>
            </a:r>
            <a:r>
              <a:rPr lang="en" sz="2200" dirty="0" smtClean="0"/>
              <a:t>:</a:t>
            </a:r>
          </a:p>
          <a:p>
            <a:pPr lvl="0" rtl="0">
              <a:lnSpc>
                <a:spcPts val="1000"/>
              </a:lnSpc>
              <a:spcBef>
                <a:spcPts val="0"/>
              </a:spcBef>
              <a:buNone/>
            </a:pPr>
            <a:endParaRPr lang="en" sz="2200" dirty="0"/>
          </a:p>
          <a:p>
            <a:pPr marL="687388" lvl="0" indent="-458788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2200" b="1" dirty="0"/>
              <a:t>Zoning</a:t>
            </a:r>
            <a:r>
              <a:rPr lang="en" sz="2200" dirty="0"/>
              <a:t> tools to create affordability at private development </a:t>
            </a:r>
            <a:r>
              <a:rPr lang="en" sz="2200" dirty="0" smtClean="0"/>
              <a:t>sites</a:t>
            </a:r>
          </a:p>
          <a:p>
            <a:pPr lvl="0" indent="0" rtl="0">
              <a:lnSpc>
                <a:spcPts val="1000"/>
              </a:lnSpc>
              <a:spcBef>
                <a:spcPts val="0"/>
              </a:spcBef>
              <a:buNone/>
            </a:pPr>
            <a:endParaRPr lang="en" sz="2200" dirty="0"/>
          </a:p>
          <a:p>
            <a:pPr marL="685800" lvl="0" indent="-457200" rtl="0">
              <a:lnSpc>
                <a:spcPct val="100000"/>
              </a:lnSpc>
              <a:spcBef>
                <a:spcPts val="0"/>
              </a:spcBef>
              <a:buFont typeface="+mj-lt"/>
              <a:buAutoNum type="arabicParenR" startAt="2"/>
            </a:pPr>
            <a:r>
              <a:rPr lang="en" sz="2200" b="1" dirty="0"/>
              <a:t>Subsidy</a:t>
            </a:r>
            <a:r>
              <a:rPr lang="en" sz="2200" dirty="0"/>
              <a:t> tools to create affordability at public/non-profit development </a:t>
            </a:r>
            <a:r>
              <a:rPr lang="en" sz="2200" dirty="0" smtClean="0"/>
              <a:t>sites</a:t>
            </a:r>
          </a:p>
          <a:p>
            <a:pPr marL="685800" lvl="0" indent="-457200" rtl="0">
              <a:lnSpc>
                <a:spcPts val="1000"/>
              </a:lnSpc>
              <a:spcBef>
                <a:spcPts val="0"/>
              </a:spcBef>
              <a:buFont typeface="+mj-lt"/>
              <a:buAutoNum type="arabicParenR" startAt="2"/>
            </a:pPr>
            <a:endParaRPr lang="en" sz="2200" dirty="0"/>
          </a:p>
          <a:p>
            <a:pPr marL="687388" lvl="0" indent="-458788" rtl="0">
              <a:lnSpc>
                <a:spcPct val="100000"/>
              </a:lnSpc>
              <a:spcBef>
                <a:spcPts val="0"/>
              </a:spcBef>
              <a:buAutoNum type="arabicParenR" startAt="2"/>
            </a:pPr>
            <a:r>
              <a:rPr lang="en" sz="2200" b="1" dirty="0"/>
              <a:t>Policy</a:t>
            </a:r>
            <a:r>
              <a:rPr lang="en" sz="2200" dirty="0"/>
              <a:t> tools to assist renters in existing market rate rental housing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826" y="1556714"/>
            <a:ext cx="883455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dirty="0" smtClean="0">
                <a:latin typeface="Open Sans" panose="020B0606030504020204"/>
              </a:rPr>
              <a:t>Ensure growth </a:t>
            </a:r>
            <a:r>
              <a:rPr lang="en" sz="2400" b="1" dirty="0" smtClean="0">
                <a:latin typeface="Open Sans" panose="020B0606030504020204"/>
              </a:rPr>
              <a:t>prioritizes </a:t>
            </a:r>
            <a:r>
              <a:rPr lang="en" sz="2400" b="1" dirty="0">
                <a:latin typeface="Open Sans" panose="020B0606030504020204"/>
              </a:rPr>
              <a:t>affordable housing</a:t>
            </a:r>
            <a:r>
              <a:rPr lang="en" sz="2400" dirty="0">
                <a:latin typeface="Open Sans" panose="020B0606030504020204"/>
              </a:rPr>
              <a:t> </a:t>
            </a:r>
            <a:r>
              <a:rPr lang="en" sz="2400" dirty="0" smtClean="0">
                <a:latin typeface="Open Sans" panose="020B0606030504020204"/>
              </a:rPr>
              <a:t>creation while protecting existing </a:t>
            </a:r>
            <a:r>
              <a:rPr lang="en" sz="2400" dirty="0">
                <a:latin typeface="Open Sans" panose="020B0606030504020204"/>
              </a:rPr>
              <a:t>low &amp; moderate income households from </a:t>
            </a:r>
            <a:r>
              <a:rPr lang="en" sz="2400" dirty="0" smtClean="0">
                <a:latin typeface="Open Sans" panose="020B0606030504020204"/>
              </a:rPr>
              <a:t>displacement</a:t>
            </a:r>
            <a:endParaRPr lang="en-US" sz="2400" dirty="0">
              <a:latin typeface="Open Sans" panose="020B0606030504020204"/>
            </a:endParaRPr>
          </a:p>
          <a:p>
            <a:endParaRPr lang="en-US" sz="2200" dirty="0">
              <a:latin typeface="Open Sans" panose="020B0606030504020204"/>
            </a:endParaRPr>
          </a:p>
        </p:txBody>
      </p:sp>
      <p:sp>
        <p:nvSpPr>
          <p:cNvPr id="7" name="Shape 63"/>
          <p:cNvSpPr txBox="1">
            <a:spLocks/>
          </p:cNvSpPr>
          <p:nvPr/>
        </p:nvSpPr>
        <p:spPr>
          <a:xfrm>
            <a:off x="150826" y="2956784"/>
            <a:ext cx="8520599" cy="51948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1" kern="120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" dirty="0" smtClean="0"/>
              <a:t>How Can We Get There?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895025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 smtClean="0">
                <a:effectLst>
                  <a:outerShdw blurRad="50800" dist="50800" dir="5400000" algn="ctr" rotWithShape="0">
                    <a:schemeClr val="bg2">
                      <a:lumMod val="75000"/>
                    </a:schemeClr>
                  </a:outerShdw>
                </a:effectLst>
              </a:rPr>
              <a:t>Zoning Tools </a:t>
            </a:r>
            <a:r>
              <a:rPr lang="en" sz="2800" dirty="0" smtClean="0">
                <a:effectLst>
                  <a:outerShdw blurRad="50800" dist="50800" dir="5400000" algn="ctr" rotWithShape="0">
                    <a:schemeClr val="bg2">
                      <a:lumMod val="90000"/>
                    </a:schemeClr>
                  </a:outerShdw>
                </a:effectLst>
              </a:rPr>
              <a:t> </a:t>
            </a:r>
            <a:r>
              <a:rPr lang="en" sz="2400" dirty="0" smtClean="0">
                <a:effectLst>
                  <a:outerShdw blurRad="50800" dist="50800" dir="5400000" algn="ctr" rotWithShape="0">
                    <a:schemeClr val="bg2">
                      <a:lumMod val="90000"/>
                    </a:schemeClr>
                  </a:outerShdw>
                </a:effectLst>
              </a:rPr>
              <a:t/>
            </a:r>
            <a:br>
              <a:rPr lang="en" sz="2400" dirty="0" smtClean="0">
                <a:effectLst>
                  <a:outerShdw blurRad="50800" dist="50800" dir="5400000" algn="ctr" rotWithShape="0">
                    <a:schemeClr val="bg2">
                      <a:lumMod val="90000"/>
                    </a:schemeClr>
                  </a:outerShdw>
                </a:effectLst>
              </a:rPr>
            </a:br>
            <a:r>
              <a:rPr lang="en" sz="2400" dirty="0"/>
              <a:t>To create affordable housing </a:t>
            </a:r>
            <a:r>
              <a:rPr lang="en" sz="2400" dirty="0" smtClean="0"/>
              <a:t>in private developments</a:t>
            </a:r>
            <a:endParaRPr lang="en" sz="2400" dirty="0"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6555" y="1792224"/>
            <a:ext cx="5727085" cy="370803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SzPct val="75000"/>
              <a:buChar char="●"/>
            </a:pPr>
            <a:r>
              <a:rPr lang="en" sz="2100" b="1" dirty="0"/>
              <a:t>Inclusionary Development Policy</a:t>
            </a:r>
            <a:r>
              <a:rPr lang="en" sz="2100" dirty="0"/>
              <a:t> (IDP)</a:t>
            </a:r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r>
              <a:rPr lang="en" sz="1700" dirty="0"/>
              <a:t>Redesigned </a:t>
            </a:r>
            <a:r>
              <a:rPr lang="en" sz="1700" dirty="0" smtClean="0"/>
              <a:t>in </a:t>
            </a:r>
            <a:r>
              <a:rPr lang="en" sz="1700" dirty="0"/>
              <a:t>December </a:t>
            </a:r>
            <a:r>
              <a:rPr lang="en" sz="1700" dirty="0" smtClean="0"/>
              <a:t>2015</a:t>
            </a:r>
          </a:p>
          <a:p>
            <a:pPr marL="914400" lvl="1" indent="-228600" rtl="0">
              <a:lnSpc>
                <a:spcPts val="800"/>
              </a:lnSpc>
              <a:spcBef>
                <a:spcPts val="0"/>
              </a:spcBef>
              <a:buSzPct val="75000"/>
              <a:buChar char="○"/>
            </a:pPr>
            <a:endParaRPr lang="en" sz="1700" dirty="0"/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r>
              <a:rPr lang="en" sz="1700" dirty="0"/>
              <a:t>Requires 13% of new units built be affordable (more if delivered off site</a:t>
            </a:r>
            <a:r>
              <a:rPr lang="en" sz="1700" dirty="0" smtClean="0"/>
              <a:t>)</a:t>
            </a:r>
          </a:p>
          <a:p>
            <a:pPr marL="914400" lvl="1" indent="-228600" rtl="0">
              <a:lnSpc>
                <a:spcPts val="800"/>
              </a:lnSpc>
              <a:spcBef>
                <a:spcPts val="0"/>
              </a:spcBef>
              <a:buSzPct val="75000"/>
              <a:buChar char="○"/>
            </a:pPr>
            <a:endParaRPr lang="en" sz="1700" dirty="0"/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r>
              <a:rPr lang="en" sz="1700" dirty="0"/>
              <a:t>Currently only applies to projects </a:t>
            </a:r>
            <a:r>
              <a:rPr lang="en" sz="1700" dirty="0" smtClean="0"/>
              <a:t>&gt;10 units seeking </a:t>
            </a:r>
            <a:r>
              <a:rPr lang="en" sz="1700" dirty="0"/>
              <a:t>zoning </a:t>
            </a:r>
            <a:r>
              <a:rPr lang="en" sz="1700" dirty="0" smtClean="0"/>
              <a:t>variances</a:t>
            </a:r>
          </a:p>
          <a:p>
            <a:pPr lvl="1" indent="0" rtl="0">
              <a:spcBef>
                <a:spcPts val="0"/>
              </a:spcBef>
              <a:buSzPct val="75000"/>
              <a:buNone/>
            </a:pPr>
            <a:r>
              <a:rPr lang="en" sz="2100" dirty="0" smtClean="0"/>
              <a:t> </a:t>
            </a:r>
            <a:endParaRPr lang="en" sz="2100" dirty="0"/>
          </a:p>
          <a:p>
            <a:pPr marL="457200" lvl="0" indent="-228600" rtl="0">
              <a:spcBef>
                <a:spcPts val="0"/>
              </a:spcBef>
              <a:buSzPct val="75000"/>
              <a:buChar char="●"/>
            </a:pPr>
            <a:r>
              <a:rPr lang="en" sz="2100" b="1" dirty="0"/>
              <a:t>Inclusionary Zoning</a:t>
            </a:r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r>
              <a:rPr lang="en" sz="1700" dirty="0"/>
              <a:t>Requires all projects, including “as of right” projects to participate in </a:t>
            </a:r>
            <a:r>
              <a:rPr lang="en" sz="1700" dirty="0" smtClean="0"/>
              <a:t>IDP</a:t>
            </a:r>
          </a:p>
          <a:p>
            <a:pPr marL="914400" lvl="1" indent="-228600" rtl="0">
              <a:lnSpc>
                <a:spcPts val="800"/>
              </a:lnSpc>
              <a:spcBef>
                <a:spcPts val="0"/>
              </a:spcBef>
              <a:buSzPct val="75000"/>
              <a:buChar char="○"/>
            </a:pPr>
            <a:endParaRPr lang="en" sz="1700" dirty="0"/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r>
              <a:rPr lang="en" sz="1700" dirty="0" smtClean="0"/>
              <a:t>We are committed to launching the City’s first inclusionary zoning as part of the JP/Rox plan</a:t>
            </a:r>
          </a:p>
          <a:p>
            <a:pPr marL="914400" lvl="1" indent="-228600" rtl="0">
              <a:spcBef>
                <a:spcPts val="0"/>
              </a:spcBef>
              <a:buSzPct val="75000"/>
              <a:buChar char="○"/>
            </a:pPr>
            <a:endParaRPr lang="en" sz="2100" dirty="0"/>
          </a:p>
          <a:p>
            <a:pPr marL="457200" lvl="0" indent="-228600" rtl="0">
              <a:spcBef>
                <a:spcPts val="0"/>
              </a:spcBef>
              <a:buSzPct val="75000"/>
              <a:buChar char="●"/>
            </a:pPr>
            <a:r>
              <a:rPr lang="en" sz="2100" b="1" dirty="0"/>
              <a:t>Density Bonuses</a:t>
            </a:r>
          </a:p>
          <a:p>
            <a:pPr marL="914400" lvl="1" indent="-228600">
              <a:spcBef>
                <a:spcPts val="0"/>
              </a:spcBef>
              <a:buSzPct val="75000"/>
              <a:buChar char="○"/>
            </a:pPr>
            <a:r>
              <a:rPr lang="en" sz="1700" dirty="0"/>
              <a:t>Allow buildings of greater density only if they provide greater affordable housing commitments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316" t="7891" r="15918" b="8753"/>
          <a:stretch>
            <a:fillRect/>
          </a:stretch>
        </p:blipFill>
        <p:spPr bwMode="auto">
          <a:xfrm>
            <a:off x="5895081" y="2507165"/>
            <a:ext cx="3909526" cy="27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803640" y="5268359"/>
            <a:ext cx="3384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Amory Residences: Urban Edge</a:t>
            </a:r>
            <a:endParaRPr lang="en-US" sz="1000" b="1" i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1257" y="841249"/>
            <a:ext cx="8398556" cy="6334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en-US" sz="3200" b="1" dirty="0">
              <a:solidFill>
                <a:srgbClr val="BF2F8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44547" y="1520270"/>
            <a:ext cx="5957740" cy="47212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7663" indent="-347663">
              <a:spcBef>
                <a:spcPts val="300"/>
              </a:spcBef>
              <a:buClr>
                <a:srgbClr val="BF2F85"/>
              </a:buClr>
              <a:buFont typeface="+mj-lt"/>
              <a:buAutoNum type="arabicPeriod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and Update</a:t>
            </a: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PLAN JP/ROX Overview</a:t>
            </a: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Report on CW4 – </a:t>
            </a: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Connecting People with Places</a:t>
            </a:r>
          </a:p>
          <a:p>
            <a:pPr marL="347663" lvl="1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7663" lvl="1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300"/>
              </a:spcBef>
              <a:buClr>
                <a:srgbClr val="BF2F85"/>
              </a:buClr>
              <a:buFont typeface="+mj-lt"/>
              <a:buAutoNum type="arabicPeriod" startAt="2"/>
            </a:pPr>
            <a:r>
              <a:rPr lang="en-US" sz="2000" dirty="0" smtClean="0"/>
              <a:t>Information: </a:t>
            </a:r>
          </a:p>
          <a:p>
            <a:pPr marL="342900" lvl="1" indent="-342900">
              <a:lnSpc>
                <a:spcPct val="80000"/>
              </a:lnSpc>
              <a:spcBef>
                <a:spcPts val="300"/>
              </a:spcBef>
              <a:buClr>
                <a:srgbClr val="BF2F85"/>
              </a:buClr>
              <a:buNone/>
            </a:pPr>
            <a:r>
              <a:rPr lang="en-US" sz="2000" dirty="0" smtClean="0"/>
              <a:t>	</a:t>
            </a:r>
            <a:r>
              <a:rPr lang="en-US" sz="1800" dirty="0" smtClean="0"/>
              <a:t>JP/ROX Housing Goals</a:t>
            </a:r>
          </a:p>
          <a:p>
            <a:pPr marL="342900" lvl="1" indent="-342900">
              <a:lnSpc>
                <a:spcPct val="80000"/>
              </a:lnSpc>
              <a:spcBef>
                <a:spcPts val="300"/>
              </a:spcBef>
              <a:buClr>
                <a:srgbClr val="BF2F85"/>
              </a:buClr>
              <a:buNone/>
            </a:pPr>
            <a:r>
              <a:rPr lang="en-US" sz="1800" dirty="0" smtClean="0"/>
              <a:t> 	Value Capture &amp; Feasibility</a:t>
            </a:r>
          </a:p>
          <a:p>
            <a:pPr marL="342900" lvl="1" indent="-342900">
              <a:lnSpc>
                <a:spcPct val="80000"/>
              </a:lnSpc>
              <a:spcBef>
                <a:spcPts val="300"/>
              </a:spcBef>
              <a:buClr>
                <a:srgbClr val="BF2F85"/>
              </a:buClr>
              <a:buNone/>
            </a:pPr>
            <a:r>
              <a:rPr lang="en-US" sz="1800" dirty="0" smtClean="0"/>
              <a:t>	Development Scenarios</a:t>
            </a:r>
          </a:p>
          <a:p>
            <a:pPr marL="347663" lvl="1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7663" lvl="1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39725" indent="-339725">
              <a:spcBef>
                <a:spcPts val="300"/>
              </a:spcBef>
              <a:buClr>
                <a:srgbClr val="BF2F85"/>
              </a:buClr>
              <a:buFont typeface="+mj-lt"/>
              <a:buAutoNum type="arabicPeriod" startAt="3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 Overview</a:t>
            </a: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</a:rPr>
              <a:t>Six Stations</a:t>
            </a:r>
          </a:p>
          <a:p>
            <a:pPr marL="274320" indent="-514350">
              <a:lnSpc>
                <a:spcPct val="70000"/>
              </a:lnSpc>
              <a:spcBef>
                <a:spcPts val="300"/>
              </a:spcBef>
              <a:buFont typeface="+mj-lt"/>
              <a:buAutoNum type="arabicPeriod" startAt="3"/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74320" indent="-514350">
              <a:lnSpc>
                <a:spcPct val="70000"/>
              </a:lnSpc>
              <a:spcBef>
                <a:spcPts val="300"/>
              </a:spcBef>
              <a:buFont typeface="+mj-lt"/>
              <a:buAutoNum type="arabicPeriod" startAt="3"/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7663" indent="-347663">
              <a:spcBef>
                <a:spcPts val="300"/>
              </a:spcBef>
              <a:buClr>
                <a:srgbClr val="BF2F85"/>
              </a:buClr>
              <a:buFont typeface="+mj-lt"/>
              <a:buAutoNum type="arabicPeriod" startAt="3"/>
            </a:pPr>
            <a:r>
              <a:rPr lang="en-US" sz="2000" dirty="0" smtClean="0"/>
              <a:t>Wrap Up and Adjourn</a:t>
            </a: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endParaRPr lang="en-US" sz="1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endParaRPr lang="en-US" sz="1800" i="1" dirty="0" smtClean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7663" lvl="1" indent="0">
              <a:lnSpc>
                <a:spcPct val="80000"/>
              </a:lnSpc>
              <a:spcBef>
                <a:spcPts val="300"/>
              </a:spcBef>
              <a:buNone/>
            </a:pPr>
            <a:endParaRPr lang="en-US" sz="2200" i="1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26580" y="1543228"/>
            <a:ext cx="5017420" cy="377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51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895025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dirty="0">
                <a:effectLst>
                  <a:outerShdw blurRad="50800" dist="50800" dir="5400000" algn="ctr" rotWithShape="0">
                    <a:schemeClr val="bg2">
                      <a:lumMod val="75000"/>
                    </a:schemeClr>
                  </a:outerShdw>
                </a:effectLst>
              </a:rPr>
              <a:t>Subsidy tools </a:t>
            </a:r>
            <a:r>
              <a:rPr lang="en" sz="2400" dirty="0" smtClean="0">
                <a:effectLst>
                  <a:outerShdw blurRad="50800" dist="50800" dir="5400000" algn="ctr" rotWithShape="0">
                    <a:schemeClr val="bg2">
                      <a:lumMod val="75000"/>
                    </a:schemeClr>
                  </a:outerShdw>
                </a:effectLst>
              </a:rPr>
              <a:t/>
            </a:r>
            <a:br>
              <a:rPr lang="en" sz="2400" dirty="0" smtClean="0">
                <a:effectLst>
                  <a:outerShdw blurRad="50800" dist="50800" dir="5400000" algn="ctr" rotWithShape="0">
                    <a:schemeClr val="bg2">
                      <a:lumMod val="75000"/>
                    </a:schemeClr>
                  </a:outerShdw>
                </a:effectLst>
              </a:rPr>
            </a:br>
            <a:r>
              <a:rPr lang="en" sz="2400" dirty="0"/>
              <a:t>To fund affordable housing </a:t>
            </a:r>
            <a:r>
              <a:rPr lang="en" sz="2400" dirty="0" smtClean="0"/>
              <a:t>in community developments</a:t>
            </a:r>
            <a:endParaRPr lang="en" sz="2400"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22438" y="2019187"/>
            <a:ext cx="5240028" cy="45215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" sz="2200" b="1" dirty="0"/>
              <a:t>Tax Credits issued by the State</a:t>
            </a:r>
          </a:p>
          <a:p>
            <a:pPr marL="914400" lvl="1">
              <a:spcAft>
                <a:spcPts val="0"/>
              </a:spcAft>
              <a:buSzPct val="75000"/>
              <a:buFont typeface="Arial" panose="020B0604020202020204" pitchFamily="34" charset="0"/>
              <a:buChar char="○"/>
            </a:pPr>
            <a:r>
              <a:rPr lang="en" sz="1800" dirty="0"/>
              <a:t>Projects across Commonwealth compete for access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" sz="2200" b="1" dirty="0"/>
              <a:t>Affordable Housing Development Funds</a:t>
            </a:r>
          </a:p>
          <a:p>
            <a:pPr marL="914400" lvl="1">
              <a:buSzPct val="75000"/>
              <a:buFont typeface="Arial" panose="020B0604020202020204" pitchFamily="34" charset="0"/>
              <a:buChar char="○"/>
            </a:pPr>
            <a:r>
              <a:rPr lang="en" sz="1800" dirty="0"/>
              <a:t>Community Development Block Grants, Neighborhood Housing Trust, IDP cash out funds, etc.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" sz="2200" b="1" dirty="0" smtClean="0"/>
              <a:t>Publically Owned </a:t>
            </a:r>
            <a:r>
              <a:rPr lang="en" sz="2200" b="1" dirty="0"/>
              <a:t>Land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r>
              <a:rPr lang="en" sz="1800" dirty="0"/>
              <a:t>Requirements to create higher levels of affordable housing as part of any land sale transaction</a:t>
            </a:r>
          </a:p>
        </p:txBody>
      </p:sp>
      <p:pic>
        <p:nvPicPr>
          <p:cNvPr id="5" name="Picture 4" descr="Screen-Shot-2014-09-29-at-9.48.52-PM-600x450.png"/>
          <p:cNvPicPr>
            <a:picLocks noChangeAspect="1"/>
          </p:cNvPicPr>
          <p:nvPr/>
        </p:nvPicPr>
        <p:blipFill>
          <a:blip r:embed="rId3"/>
          <a:srcRect b="5145"/>
          <a:stretch>
            <a:fillRect/>
          </a:stretch>
        </p:blipFill>
        <p:spPr>
          <a:xfrm>
            <a:off x="5274906" y="2323323"/>
            <a:ext cx="3869094" cy="2752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1669" y="5036895"/>
            <a:ext cx="3384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Parcel U @ Ukraine &amp; Hyde Park Ave in Forest Hills</a:t>
            </a:r>
          </a:p>
          <a:p>
            <a:r>
              <a:rPr lang="en-US" sz="1000" b="1" i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MBTA land disposition</a:t>
            </a:r>
            <a:endParaRPr lang="en-US" sz="1000" b="1" i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857318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Policy Tools </a:t>
            </a:r>
            <a:br>
              <a:rPr lang="en" dirty="0" smtClean="0"/>
            </a:br>
            <a:r>
              <a:rPr lang="en" b="0" i="1" dirty="0" smtClean="0"/>
              <a:t>Renters at risk in </a:t>
            </a:r>
            <a:r>
              <a:rPr lang="en" b="0" i="1" dirty="0"/>
              <a:t>existing market rate </a:t>
            </a:r>
            <a:r>
              <a:rPr lang="en" b="0" i="1" dirty="0" smtClean="0"/>
              <a:t>housing</a:t>
            </a:r>
            <a:endParaRPr lang="en" b="0" i="1" dirty="0"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972051"/>
            <a:ext cx="8520600" cy="362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" sz="2200" dirty="0"/>
              <a:t>Mayor Walsh’s </a:t>
            </a:r>
            <a:r>
              <a:rPr lang="en" sz="2200" b="1" dirty="0"/>
              <a:t>Office of Housing </a:t>
            </a:r>
            <a:r>
              <a:rPr lang="en" sz="2200" b="1" dirty="0" smtClean="0"/>
              <a:t>Stability (OHS) </a:t>
            </a:r>
            <a:endParaRPr lang="en" sz="2200" b="1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r>
              <a:rPr lang="en" sz="2200" dirty="0"/>
              <a:t>Announced in January 2016 at State of the </a:t>
            </a:r>
            <a:r>
              <a:rPr lang="en" sz="2200" dirty="0" smtClean="0"/>
              <a:t>City</a:t>
            </a:r>
          </a:p>
          <a:p>
            <a:pPr marL="914400" lvl="1" indent="-228600" rtl="0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r>
              <a:rPr lang="en" sz="2200" dirty="0"/>
              <a:t>Located at the </a:t>
            </a:r>
            <a:r>
              <a:rPr lang="en" sz="2200" b="1" dirty="0"/>
              <a:t>Dept. of Neighborhood Development </a:t>
            </a:r>
            <a:r>
              <a:rPr lang="en" sz="2200" dirty="0"/>
              <a:t>starting later this </a:t>
            </a:r>
            <a:r>
              <a:rPr lang="en" sz="2200" dirty="0" smtClean="0"/>
              <a:t>Spring</a:t>
            </a:r>
          </a:p>
          <a:p>
            <a:pPr marL="914400" lvl="1" indent="-228600" rtl="0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r>
              <a:rPr lang="en" sz="2200" b="1" dirty="0"/>
              <a:t>Assistance</a:t>
            </a:r>
            <a:r>
              <a:rPr lang="en" sz="2200" dirty="0"/>
              <a:t> with: Case Management, Housing Search, Legal Referrals, Policy </a:t>
            </a:r>
            <a:r>
              <a:rPr lang="en" sz="2200" dirty="0" smtClean="0"/>
              <a:t>Coordination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●"/>
            </a:pPr>
            <a:r>
              <a:rPr lang="en" sz="2200" b="1" dirty="0"/>
              <a:t>Acquisition</a:t>
            </a:r>
            <a:r>
              <a:rPr lang="en" sz="2200" dirty="0"/>
              <a:t> and conversion of rental housing stock to affordable housing 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r>
              <a:rPr lang="en" sz="2200" dirty="0"/>
              <a:t>$7 million available to CDC’s now to </a:t>
            </a:r>
            <a:r>
              <a:rPr lang="en" sz="2200" dirty="0" smtClean="0"/>
              <a:t>assist</a:t>
            </a:r>
          </a:p>
          <a:p>
            <a: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5000"/>
              <a:buChar char="○"/>
            </a:pPr>
            <a:endParaRPr lang="en" sz="2200"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5000"/>
              <a:buFont typeface="Arial"/>
              <a:buChar char="●"/>
            </a:pPr>
            <a:r>
              <a:rPr lang="en" sz="2200" b="1" dirty="0"/>
              <a:t>Incentives</a:t>
            </a:r>
            <a:r>
              <a:rPr lang="en" sz="2200" dirty="0"/>
              <a:t> to encourage landlords to keep rents affordable</a:t>
            </a:r>
          </a:p>
        </p:txBody>
      </p:sp>
    </p:spTree>
    <p:extLst>
      <p:ext uri="{BB962C8B-B14F-4D97-AF65-F5344CB8AC3E}">
        <p14:creationId xmlns:p14="http://schemas.microsoft.com/office/powerpoint/2010/main" val="16372191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311709" y="992767"/>
            <a:ext cx="8520599" cy="2736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500" cap="all" dirty="0"/>
              <a:t>Housing Need in JP/Rox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96"/>
          <p:cNvGrpSpPr/>
          <p:nvPr/>
        </p:nvGrpSpPr>
        <p:grpSpPr>
          <a:xfrm>
            <a:off x="6959020" y="3998276"/>
            <a:ext cx="2184980" cy="1829042"/>
            <a:chOff x="7057450" y="3343075"/>
            <a:chExt cx="1999250" cy="1295111"/>
          </a:xfrm>
        </p:grpSpPr>
        <p:pic>
          <p:nvPicPr>
            <p:cNvPr id="97" name="Shape 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57450" y="3523212"/>
              <a:ext cx="1999250" cy="1114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Shape 98"/>
            <p:cNvSpPr txBox="1"/>
            <p:nvPr/>
          </p:nvSpPr>
          <p:spPr>
            <a:xfrm>
              <a:off x="7899909" y="3995559"/>
              <a:ext cx="764100" cy="1331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Clr>
                  <a:schemeClr val="dk1"/>
                </a:buClr>
                <a:buSzPct val="122222"/>
                <a:buFont typeface="Arial"/>
                <a:buNone/>
              </a:pPr>
              <a:r>
                <a:rPr lang="en" sz="1200" dirty="0">
                  <a:solidFill>
                    <a:schemeClr val="dk1"/>
                  </a:solidFill>
                  <a:latin typeface="Open Sans" panose="020B0606030504020204"/>
                </a:rPr>
                <a:t>Market</a:t>
              </a: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7359455" y="3343075"/>
              <a:ext cx="1569177" cy="24107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1600" dirty="0" smtClean="0">
                  <a:latin typeface="Open Sans" panose="020B0606030504020204"/>
                </a:rPr>
                <a:t>Rental Units</a:t>
              </a:r>
              <a:endParaRPr lang="en" sz="1600" dirty="0">
                <a:latin typeface="Open Sans" panose="020B0606030504020204"/>
              </a:endParaRP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7225942" y="3735974"/>
              <a:ext cx="1137299" cy="1331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200" dirty="0">
                  <a:solidFill>
                    <a:schemeClr val="dk1"/>
                  </a:solidFill>
                  <a:latin typeface="Open Sans" panose="020B0606030504020204"/>
                </a:rPr>
                <a:t>Affordable</a:t>
              </a:r>
            </a:p>
          </p:txBody>
        </p:sp>
      </p:grp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1" y="772479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Existing Housing in JP/ROX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536635"/>
            <a:ext cx="6573600" cy="38657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There are 2,579 housing units in the study area</a:t>
            </a:r>
          </a:p>
          <a:p>
            <a:pPr marL="9144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200" b="1" dirty="0">
                <a:solidFill>
                  <a:srgbClr val="000000"/>
                </a:solidFill>
              </a:rPr>
              <a:t>29%</a:t>
            </a:r>
            <a:r>
              <a:rPr lang="en" sz="2200" dirty="0"/>
              <a:t> are deed restricted affordable housing (748 units)</a:t>
            </a:r>
          </a:p>
          <a:p>
            <a:pPr marL="0" lvl="0" indent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2200" dirty="0"/>
              <a:t>Renter/Homeowner breakdown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sz="2200" b="1" dirty="0">
                <a:solidFill>
                  <a:srgbClr val="000000"/>
                </a:solidFill>
              </a:rPr>
              <a:t>30%</a:t>
            </a:r>
            <a:r>
              <a:rPr lang="en" sz="2200" dirty="0"/>
              <a:t> are owner occupied units (766)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sz="2200" b="1" dirty="0">
                <a:solidFill>
                  <a:srgbClr val="000000"/>
                </a:solidFill>
              </a:rPr>
              <a:t>70%</a:t>
            </a:r>
            <a:r>
              <a:rPr lang="en" sz="2200" dirty="0"/>
              <a:t> are rental units (1,813)</a:t>
            </a:r>
          </a:p>
          <a:p>
            <a:pPr lvl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All 748 </a:t>
            </a:r>
            <a:r>
              <a:rPr lang="en" sz="2200" dirty="0" smtClean="0"/>
              <a:t>affordable </a:t>
            </a:r>
            <a:r>
              <a:rPr lang="en" sz="2200" dirty="0"/>
              <a:t>housing units </a:t>
            </a:r>
            <a:r>
              <a:rPr lang="en" sz="2200" dirty="0" smtClean="0"/>
              <a:t>are rentals</a:t>
            </a:r>
            <a:endParaRPr lang="en" sz="22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" sz="2200" dirty="0" smtClean="0"/>
              <a:t>Therefore, there </a:t>
            </a:r>
            <a:r>
              <a:rPr lang="en" sz="2200" dirty="0"/>
              <a:t>are 1,065 market rate rental </a:t>
            </a:r>
            <a:r>
              <a:rPr lang="en" sz="2200" dirty="0" smtClean="0"/>
              <a:t>apartments</a:t>
            </a:r>
            <a:endParaRPr lang="en" sz="2200" dirty="0"/>
          </a:p>
        </p:txBody>
      </p:sp>
      <p:grpSp>
        <p:nvGrpSpPr>
          <p:cNvPr id="3" name="Shape 103"/>
          <p:cNvGrpSpPr/>
          <p:nvPr/>
        </p:nvGrpSpPr>
        <p:grpSpPr>
          <a:xfrm>
            <a:off x="7220963" y="1073417"/>
            <a:ext cx="2133982" cy="2601715"/>
            <a:chOff x="4319699" y="1954550"/>
            <a:chExt cx="1542565" cy="1839274"/>
          </a:xfrm>
        </p:grpSpPr>
        <p:pic>
          <p:nvPicPr>
            <p:cNvPr id="104" name="Shape 104"/>
            <p:cNvPicPr preferRelativeResize="0"/>
            <p:nvPr/>
          </p:nvPicPr>
          <p:blipFill rotWithShape="1">
            <a:blip r:embed="rId4">
              <a:alphaModFix/>
            </a:blip>
            <a:srcRect r="12449"/>
            <a:stretch/>
          </p:blipFill>
          <p:spPr>
            <a:xfrm rot="-5400000">
              <a:off x="4091787" y="2182462"/>
              <a:ext cx="1839274" cy="1383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Shape 105"/>
            <p:cNvSpPr txBox="1"/>
            <p:nvPr/>
          </p:nvSpPr>
          <p:spPr>
            <a:xfrm>
              <a:off x="4700385" y="2201900"/>
              <a:ext cx="11595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1600" dirty="0">
                  <a:latin typeface="Open Sans" panose="020B0606030504020204"/>
                </a:rPr>
                <a:t>Rent</a:t>
              </a:r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4702764" y="3279575"/>
              <a:ext cx="11595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600" dirty="0">
                  <a:latin typeface="Open Sans" panose="020B0606030504020204"/>
                </a:rPr>
                <a:t>Own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6657" y="5351944"/>
            <a:ext cx="7245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3513" lvl="1" indent="-1320800"/>
            <a:r>
              <a:rPr lang="en" sz="2200" b="1" dirty="0" smtClean="0">
                <a:solidFill>
                  <a:srgbClr val="000000"/>
                </a:solidFill>
                <a:latin typeface="Open Sans" panose="020B0606030504020204"/>
              </a:rPr>
              <a:t>FINDING: </a:t>
            </a:r>
            <a:r>
              <a:rPr lang="en" sz="2200" b="1" dirty="0">
                <a:solidFill>
                  <a:srgbClr val="000000"/>
                </a:solidFill>
                <a:latin typeface="Open Sans" panose="020B0606030504020204"/>
              </a:rPr>
              <a:t>Low/moderate income households living in market rate rentals are most </a:t>
            </a:r>
            <a:endParaRPr lang="en" sz="2200" b="1" dirty="0" smtClean="0">
              <a:solidFill>
                <a:srgbClr val="000000"/>
              </a:solidFill>
              <a:latin typeface="Open Sans" panose="020B0606030504020204"/>
            </a:endParaRPr>
          </a:p>
          <a:p>
            <a:pPr marL="1433513" lvl="1" indent="-1320800"/>
            <a:r>
              <a:rPr lang="en" sz="2200" b="1" dirty="0" smtClean="0">
                <a:solidFill>
                  <a:srgbClr val="000000"/>
                </a:solidFill>
                <a:latin typeface="Open Sans" panose="020B0606030504020204"/>
              </a:rPr>
              <a:t>	at </a:t>
            </a:r>
            <a:r>
              <a:rPr lang="en" sz="2200" b="1" dirty="0">
                <a:solidFill>
                  <a:srgbClr val="000000"/>
                </a:solidFill>
                <a:latin typeface="Open Sans" panose="020B0606030504020204"/>
              </a:rPr>
              <a:t>risk for displacement 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53057" y="1014984"/>
            <a:ext cx="3804344" cy="52026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Estimating Need: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Census Block Groups that Generally Correspond with the Study Area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6" y="810214"/>
            <a:ext cx="4637960" cy="600206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1" y="913882"/>
            <a:ext cx="8520599" cy="143619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dirty="0" smtClean="0"/>
              <a:t>Issue: </a:t>
            </a:r>
            <a:r>
              <a:rPr lang="en-US" dirty="0" smtClean="0">
                <a:solidFill>
                  <a:schemeClr val="tx1"/>
                </a:solidFill>
              </a:rPr>
              <a:t>Market renters </a:t>
            </a:r>
            <a:r>
              <a:rPr lang="en" dirty="0" smtClean="0">
                <a:solidFill>
                  <a:schemeClr val="tx1"/>
                </a:solidFill>
              </a:rPr>
              <a:t>at risk for displacement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 smtClean="0"/>
              <a:t>Best </a:t>
            </a:r>
            <a:r>
              <a:rPr lang="en" dirty="0" smtClean="0"/>
              <a:t>Solution: </a:t>
            </a:r>
            <a:r>
              <a:rPr lang="en" dirty="0">
                <a:solidFill>
                  <a:schemeClr val="tx1"/>
                </a:solidFill>
              </a:rPr>
              <a:t>G</a:t>
            </a:r>
            <a:r>
              <a:rPr lang="en" dirty="0" smtClean="0">
                <a:solidFill>
                  <a:schemeClr val="tx1"/>
                </a:solidFill>
              </a:rPr>
              <a:t>et them </a:t>
            </a:r>
            <a:r>
              <a:rPr lang="en" dirty="0">
                <a:solidFill>
                  <a:schemeClr val="tx1"/>
                </a:solidFill>
              </a:rPr>
              <a:t>into deed-restricted units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1" y="2383634"/>
            <a:ext cx="8402531" cy="7862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/>
              <a:t>	</a:t>
            </a:r>
            <a:r>
              <a:rPr lang="en" sz="2200" dirty="0" smtClean="0"/>
              <a:t>70 Percent of Renter Households in Block Groups Have Income</a:t>
            </a:r>
            <a:r>
              <a:rPr lang="en-US" sz="2200" dirty="0" smtClean="0"/>
              <a:t> </a:t>
            </a:r>
            <a:r>
              <a:rPr lang="en" sz="2200" dirty="0" smtClean="0"/>
              <a:t>Less than $50,000 </a:t>
            </a:r>
            <a:endParaRPr lang="en" sz="22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endParaRPr sz="2200" b="1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3901" y="3077334"/>
            <a:ext cx="7879370" cy="162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222222"/>
                </a:solidFill>
                <a:highlight>
                  <a:srgbClr val="FFFFFF"/>
                </a:highlight>
              </a:rPr>
              <a:t>Renter Households </a:t>
            </a:r>
            <a:r>
              <a:rPr lang="en" sz="20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in Study Area: 			1,813</a:t>
            </a:r>
            <a:endParaRPr lang="en" sz="8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Estimate of Renter Households with </a:t>
            </a:r>
          </a:p>
          <a:p>
            <a: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222222"/>
                </a:solidFill>
                <a:highlight>
                  <a:srgbClr val="FFFFFF"/>
                </a:highlight>
              </a:rPr>
              <a:t>Income Less than $50,000 (70% of total)		1,269</a:t>
            </a:r>
            <a:endParaRPr lang="en" sz="2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heavy" dirty="0" smtClean="0">
                <a:solidFill>
                  <a:srgbClr val="222222"/>
                </a:solidFill>
                <a:highlight>
                  <a:srgbClr val="FFFFFF"/>
                </a:highlight>
              </a:rPr>
              <a:t>Deed Restricted Affordable Housing			</a:t>
            </a:r>
            <a:r>
              <a:rPr lang="en-US" sz="2000" u="heavy" dirty="0" smtClean="0">
                <a:solidFill>
                  <a:srgbClr val="222222"/>
                </a:solidFill>
                <a:highlight>
                  <a:srgbClr val="FFFFFF"/>
                </a:highlight>
              </a:rPr>
              <a:t>  </a:t>
            </a:r>
            <a:r>
              <a:rPr lang="en" sz="2000" u="heavy" dirty="0" smtClean="0">
                <a:solidFill>
                  <a:srgbClr val="222222"/>
                </a:solidFill>
                <a:highlight>
                  <a:srgbClr val="FFFFFF"/>
                </a:highlight>
              </a:rPr>
              <a:t>-748</a:t>
            </a:r>
            <a:endParaRPr lang="en" sz="2000" u="heavy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222222"/>
                </a:solidFill>
                <a:highlight>
                  <a:srgbClr val="FFFFFF"/>
                </a:highlight>
              </a:rPr>
              <a:t>Renter Households Most at Risk:			</a:t>
            </a:r>
            <a:r>
              <a:rPr lang="en-US" sz="2000" b="1" dirty="0" smtClean="0">
                <a:solidFill>
                  <a:srgbClr val="222222"/>
                </a:solidFill>
                <a:highlight>
                  <a:srgbClr val="FFFFFF"/>
                </a:highlight>
              </a:rPr>
              <a:t>  </a:t>
            </a:r>
            <a:r>
              <a:rPr lang="en" sz="2000" b="1" dirty="0" smtClean="0">
                <a:solidFill>
                  <a:srgbClr val="222222"/>
                </a:solidFill>
                <a:highlight>
                  <a:srgbClr val="FFFFFF"/>
                </a:highlight>
              </a:rPr>
              <a:t> 521</a:t>
            </a:r>
            <a:endParaRPr lang="en" sz="20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5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72301" y="5389802"/>
            <a:ext cx="820810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9075" lvl="0" indent="-1489075"/>
            <a:r>
              <a:rPr lang="en" sz="2700" b="1" dirty="0" smtClean="0">
                <a:solidFill>
                  <a:srgbClr val="BF2F85"/>
                </a:solidFill>
                <a:latin typeface="Open Sans" panose="020B0606030504020204"/>
              </a:rPr>
              <a:t>Finding:</a:t>
            </a:r>
            <a:r>
              <a:rPr lang="en" sz="2200" b="1" dirty="0" smtClean="0">
                <a:latin typeface="Open Sans" panose="020B0606030504020204"/>
              </a:rPr>
              <a:t> </a:t>
            </a:r>
            <a:r>
              <a:rPr lang="en" sz="2200" b="1" dirty="0">
                <a:latin typeface="Open Sans" panose="020B0606030504020204"/>
              </a:rPr>
              <a:t>There are </a:t>
            </a:r>
            <a:r>
              <a:rPr lang="en" sz="2200" b="1" dirty="0" smtClean="0">
                <a:latin typeface="Open Sans" panose="020B0606030504020204"/>
              </a:rPr>
              <a:t>an estimated 521 renter </a:t>
            </a:r>
            <a:r>
              <a:rPr lang="en" sz="2200" b="1" dirty="0">
                <a:latin typeface="Open Sans" panose="020B0606030504020204"/>
              </a:rPr>
              <a:t>households </a:t>
            </a:r>
            <a:r>
              <a:rPr lang="en" sz="2200" b="1" dirty="0" smtClean="0">
                <a:latin typeface="Open Sans" panose="020B0606030504020204"/>
              </a:rPr>
              <a:t>most at </a:t>
            </a:r>
            <a:r>
              <a:rPr lang="en" sz="2200" b="1" dirty="0">
                <a:latin typeface="Open Sans" panose="020B0606030504020204"/>
              </a:rPr>
              <a:t>risk for displacement in </a:t>
            </a:r>
            <a:r>
              <a:rPr lang="en" sz="2200" b="1" dirty="0" smtClean="0">
                <a:latin typeface="Open Sans" panose="020B0606030504020204"/>
              </a:rPr>
              <a:t>the Study Area</a:t>
            </a:r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892" t="17973" r="2350" b="19093"/>
          <a:stretch>
            <a:fillRect/>
          </a:stretch>
        </p:blipFill>
        <p:spPr bwMode="auto">
          <a:xfrm>
            <a:off x="-218968" y="1225485"/>
            <a:ext cx="9723336" cy="504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92847" y="838464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What do we mean by “Affordable Housing”</a:t>
            </a:r>
          </a:p>
        </p:txBody>
      </p:sp>
      <p:pic>
        <p:nvPicPr>
          <p:cNvPr id="4" name="Picture 3" descr="ami_jprox_visual-01.png"/>
          <p:cNvPicPr>
            <a:picLocks noChangeAspect="1"/>
          </p:cNvPicPr>
          <p:nvPr/>
        </p:nvPicPr>
        <p:blipFill>
          <a:blip r:embed="rId3"/>
          <a:srcRect l="3477" t="88659" r="38953" b="2131"/>
          <a:stretch>
            <a:fillRect/>
          </a:stretch>
        </p:blipFill>
        <p:spPr>
          <a:xfrm>
            <a:off x="0" y="6132134"/>
            <a:ext cx="5109328" cy="6315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1" y="780205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The City and </a:t>
            </a:r>
            <a:r>
              <a:rPr lang="en" dirty="0" smtClean="0"/>
              <a:t>JP/ROX have </a:t>
            </a:r>
            <a:r>
              <a:rPr lang="en" dirty="0"/>
              <a:t>a proud history of </a:t>
            </a:r>
            <a:r>
              <a:rPr lang="en" dirty="0" smtClean="0"/>
              <a:t>creating affordable housing</a:t>
            </a:r>
            <a:endParaRPr lang="en" dirty="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28382" y="1777875"/>
            <a:ext cx="8120072" cy="430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Between 2000 and 2015, </a:t>
            </a:r>
            <a:r>
              <a:rPr lang="en" sz="2200" dirty="0" smtClean="0"/>
              <a:t>approximately 903 </a:t>
            </a:r>
            <a:r>
              <a:rPr lang="en" sz="2200" dirty="0"/>
              <a:t>housing </a:t>
            </a:r>
            <a:r>
              <a:rPr lang="en" sz="2200" dirty="0" smtClean="0"/>
              <a:t>units built</a:t>
            </a:r>
            <a:r>
              <a:rPr lang="en-US" sz="2200" dirty="0" smtClean="0"/>
              <a:t> in Ward 11, of which </a:t>
            </a:r>
            <a:r>
              <a:rPr lang="en" sz="2200" b="1" dirty="0" smtClean="0"/>
              <a:t>536</a:t>
            </a:r>
            <a:r>
              <a:rPr lang="en" sz="2200" dirty="0" smtClean="0"/>
              <a:t> </a:t>
            </a:r>
            <a:r>
              <a:rPr lang="en" sz="2200" dirty="0"/>
              <a:t>(or 59%) </a:t>
            </a:r>
            <a:r>
              <a:rPr lang="en-US" sz="2200" dirty="0" smtClean="0"/>
              <a:t>are </a:t>
            </a:r>
            <a:r>
              <a:rPr lang="en" sz="2200" dirty="0" smtClean="0"/>
              <a:t>deed </a:t>
            </a:r>
            <a:r>
              <a:rPr lang="en" sz="2200" dirty="0"/>
              <a:t>restricted </a:t>
            </a:r>
            <a:r>
              <a:rPr lang="en" sz="2200" dirty="0" smtClean="0"/>
              <a:t>affordable</a:t>
            </a:r>
          </a:p>
          <a:p>
            <a:pPr marL="461963" marR="0" lvl="1" indent="-179388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" sz="2200" dirty="0"/>
          </a:p>
          <a:p>
            <a:pPr marL="801688" lvl="2" indent="-169863" rtl="0">
              <a:spcBef>
                <a:spcPts val="0"/>
              </a:spcBef>
              <a:spcAft>
                <a:spcPts val="0"/>
              </a:spcAft>
            </a:pPr>
            <a:r>
              <a:rPr lang="en" sz="2200" dirty="0"/>
              <a:t>148 are for middle income </a:t>
            </a:r>
            <a:r>
              <a:rPr lang="en" sz="2200" dirty="0" smtClean="0"/>
              <a:t>households</a:t>
            </a:r>
          </a:p>
          <a:p>
            <a:pPr marL="857250" lvl="2" indent="-225425">
              <a:buNone/>
            </a:pPr>
            <a:r>
              <a:rPr lang="en" sz="1600" dirty="0">
                <a:solidFill>
                  <a:srgbClr val="0070C0"/>
                </a:solidFill>
              </a:rPr>
              <a:t>	</a:t>
            </a:r>
            <a:r>
              <a:rPr lang="en" sz="1600" dirty="0" smtClean="0">
                <a:solidFill>
                  <a:srgbClr val="0070C0"/>
                </a:solidFill>
              </a:rPr>
              <a:t>Mostly </a:t>
            </a:r>
            <a:r>
              <a:rPr lang="en" sz="1600" dirty="0">
                <a:solidFill>
                  <a:srgbClr val="0070C0"/>
                </a:solidFill>
              </a:rPr>
              <a:t>up to 70% AMI</a:t>
            </a:r>
          </a:p>
          <a:p>
            <a:pPr marL="631825" lvl="2" indent="0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200" dirty="0"/>
          </a:p>
          <a:p>
            <a:pPr marL="801688" lvl="2" indent="-169863" rtl="0">
              <a:spcBef>
                <a:spcPts val="0"/>
              </a:spcBef>
              <a:spcAft>
                <a:spcPts val="0"/>
              </a:spcAft>
            </a:pPr>
            <a:r>
              <a:rPr lang="en" sz="2200" dirty="0"/>
              <a:t>153 are for households below 60% AMI </a:t>
            </a:r>
            <a:endParaRPr lang="en" sz="2200" dirty="0" smtClean="0"/>
          </a:p>
          <a:p>
            <a:pPr marL="857250" lvl="2" indent="-225425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rgbClr val="0070C0"/>
                </a:solidFill>
              </a:rPr>
              <a:t>   	Approximately $41k-59k annually</a:t>
            </a:r>
            <a:endParaRPr lang="en" sz="2200" dirty="0" smtClean="0"/>
          </a:p>
          <a:p>
            <a:pPr marL="801688" lvl="2" indent="-169863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" sz="2200" dirty="0"/>
          </a:p>
          <a:p>
            <a:pPr marL="857250" lvl="2" indent="-225425" defTabSz="857250" rtl="0">
              <a:spcBef>
                <a:spcPts val="0"/>
              </a:spcBef>
              <a:spcAft>
                <a:spcPts val="0"/>
              </a:spcAft>
            </a:pPr>
            <a:r>
              <a:rPr lang="en" sz="2200" dirty="0"/>
              <a:t>164 are for households below 50% </a:t>
            </a:r>
            <a:r>
              <a:rPr lang="en" sz="2200" dirty="0" smtClean="0"/>
              <a:t>AMI</a:t>
            </a:r>
            <a:endParaRPr lang="en" sz="1600" dirty="0">
              <a:solidFill>
                <a:srgbClr val="0070C0"/>
              </a:solidFill>
            </a:endParaRPr>
          </a:p>
          <a:p>
            <a:pPr marL="857250" lvl="2" indent="-225425">
              <a:buNone/>
            </a:pPr>
            <a:r>
              <a:rPr lang="en" sz="1600" dirty="0">
                <a:solidFill>
                  <a:srgbClr val="0070C0"/>
                </a:solidFill>
              </a:rPr>
              <a:t>	 Approximately $</a:t>
            </a:r>
            <a:r>
              <a:rPr lang="en" sz="1600" dirty="0" smtClean="0">
                <a:solidFill>
                  <a:srgbClr val="0070C0"/>
                </a:solidFill>
              </a:rPr>
              <a:t>34k- 49k annually</a:t>
            </a:r>
            <a:endParaRPr lang="en" sz="2200" dirty="0" smtClean="0"/>
          </a:p>
          <a:p>
            <a:pPr marL="801688" lvl="2" indent="-169863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endParaRPr lang="en" sz="2200" dirty="0"/>
          </a:p>
          <a:p>
            <a:pPr marL="801688" lvl="2" indent="-169863" rtl="0">
              <a:spcBef>
                <a:spcPts val="0"/>
              </a:spcBef>
              <a:spcAft>
                <a:spcPts val="0"/>
              </a:spcAft>
            </a:pPr>
            <a:r>
              <a:rPr lang="en" sz="2200" dirty="0"/>
              <a:t>71 are for households below 30% </a:t>
            </a:r>
            <a:r>
              <a:rPr lang="en" sz="2200" dirty="0" smtClean="0"/>
              <a:t>AMI</a:t>
            </a:r>
          </a:p>
          <a:p>
            <a:pPr marL="857250" lvl="2" indent="-225425">
              <a:buNone/>
            </a:pPr>
            <a:r>
              <a:rPr lang="en" sz="1600" dirty="0" smtClean="0">
                <a:solidFill>
                  <a:srgbClr val="0070C0"/>
                </a:solidFill>
              </a:rPr>
              <a:t>	</a:t>
            </a:r>
            <a:r>
              <a:rPr lang="en" sz="1600" dirty="0">
                <a:solidFill>
                  <a:srgbClr val="0070C0"/>
                </a:solidFill>
              </a:rPr>
              <a:t> Approximately $</a:t>
            </a:r>
            <a:r>
              <a:rPr lang="en" sz="1600" dirty="0" smtClean="0">
                <a:solidFill>
                  <a:srgbClr val="0070C0"/>
                </a:solidFill>
              </a:rPr>
              <a:t>20-29k annually</a:t>
            </a:r>
            <a:endParaRPr lang="en" sz="22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Shape 136"/>
          <p:cNvGrpSpPr/>
          <p:nvPr/>
        </p:nvGrpSpPr>
        <p:grpSpPr>
          <a:xfrm>
            <a:off x="6333595" y="2620652"/>
            <a:ext cx="2612425" cy="3874948"/>
            <a:chOff x="7726210" y="1294486"/>
            <a:chExt cx="1373602" cy="2371025"/>
          </a:xfrm>
        </p:grpSpPr>
        <p:pic>
          <p:nvPicPr>
            <p:cNvPr id="137" name="Shape 137"/>
            <p:cNvPicPr preferRelativeResize="0"/>
            <p:nvPr/>
          </p:nvPicPr>
          <p:blipFill rotWithShape="1">
            <a:blip r:embed="rId3">
              <a:alphaModFix/>
            </a:blip>
            <a:srcRect t="33475" r="11253"/>
            <a:stretch/>
          </p:blipFill>
          <p:spPr>
            <a:xfrm rot="-5400000">
              <a:off x="7352737" y="1918436"/>
              <a:ext cx="2371025" cy="1123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Shape 139"/>
            <p:cNvSpPr txBox="1"/>
            <p:nvPr/>
          </p:nvSpPr>
          <p:spPr>
            <a:xfrm>
              <a:off x="7921240" y="2137069"/>
              <a:ext cx="986399" cy="158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latin typeface="Open Sans" panose="020B0606030504020204"/>
                </a:rPr>
                <a:t>&lt;60% AMI</a:t>
              </a:r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7970542" y="2956103"/>
              <a:ext cx="986399" cy="158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/>
                <a:t>&lt;50% AMI</a:t>
              </a:r>
            </a:p>
          </p:txBody>
        </p:sp>
        <p:sp>
          <p:nvSpPr>
            <p:cNvPr id="141" name="Shape 141"/>
            <p:cNvSpPr txBox="1"/>
            <p:nvPr/>
          </p:nvSpPr>
          <p:spPr>
            <a:xfrm>
              <a:off x="7989443" y="3374724"/>
              <a:ext cx="986399" cy="158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1400" dirty="0"/>
                <a:t>&lt;30% AMI</a:t>
              </a: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7726210" y="1713107"/>
              <a:ext cx="1133100" cy="158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400" dirty="0">
                  <a:latin typeface="Open Sans" panose="020B0606030504020204"/>
                </a:rPr>
                <a:t>Up to 70% AMI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ctrTitle"/>
          </p:nvPr>
        </p:nvSpPr>
        <p:spPr>
          <a:xfrm>
            <a:off x="311709" y="1515701"/>
            <a:ext cx="8520599" cy="2736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500" cap="all" dirty="0"/>
              <a:t>Draft Housing Goals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500" cap="all" dirty="0"/>
              <a:t>for Community Feedback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8323" y="866745"/>
            <a:ext cx="8982833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 dirty="0"/>
              <a:t>Proposed Goal: </a:t>
            </a:r>
            <a:r>
              <a:rPr lang="en" dirty="0"/>
              <a:t/>
            </a:r>
            <a:br>
              <a:rPr lang="en" dirty="0"/>
            </a:br>
            <a:r>
              <a:rPr lang="en" sz="2800" dirty="0" smtClean="0"/>
              <a:t>30</a:t>
            </a:r>
            <a:r>
              <a:rPr lang="en" sz="2800" dirty="0"/>
              <a:t>% of all newly created housing in </a:t>
            </a:r>
            <a:r>
              <a:rPr lang="en" sz="2800" dirty="0" smtClean="0"/>
              <a:t>JP/ROX </a:t>
            </a:r>
            <a:r>
              <a:rPr lang="en" sz="2800" dirty="0"/>
              <a:t>is deed restricted affordable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57421" y="2182389"/>
            <a:ext cx="8520599" cy="384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/>
              <a:t>      </a:t>
            </a:r>
            <a:r>
              <a:rPr lang="en" sz="2400" b="1" dirty="0" smtClean="0"/>
              <a:t>WHY 30%?</a:t>
            </a:r>
          </a:p>
          <a:p>
            <a:pPr lvl="0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200" b="1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" sz="2200" dirty="0" smtClean="0"/>
              <a:t>Today 29</a:t>
            </a:r>
            <a:r>
              <a:rPr lang="en" sz="2200" dirty="0"/>
              <a:t>% of housing is </a:t>
            </a:r>
            <a:r>
              <a:rPr lang="en" sz="2200" dirty="0" smtClean="0"/>
              <a:t>affordable</a:t>
            </a:r>
          </a:p>
          <a:p>
            <a:pPr marL="457200" lvl="0" indent="-228600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endParaRPr lang="en" sz="2200" dirty="0" smtClean="0"/>
          </a:p>
          <a:p>
            <a:pPr marL="457200" lvl="0"/>
            <a:r>
              <a:rPr lang="en" sz="2200" dirty="0" smtClean="0"/>
              <a:t>Meets needs of existing households</a:t>
            </a:r>
            <a:r>
              <a:rPr lang="en-US" sz="2200" dirty="0" smtClean="0"/>
              <a:t> facing displacement</a:t>
            </a:r>
            <a:r>
              <a:rPr lang="en" sz="2200" dirty="0" smtClean="0"/>
              <a:t> by providing additional affordable units</a:t>
            </a:r>
            <a:r>
              <a:rPr lang="en-US" sz="2200" dirty="0" smtClean="0"/>
              <a:t> (521 most at risk)</a:t>
            </a:r>
            <a:endParaRPr lang="en" sz="2200" dirty="0" smtClean="0"/>
          </a:p>
          <a:p>
            <a:pPr marL="457200" lvl="0">
              <a:lnSpc>
                <a:spcPts val="1000"/>
              </a:lnSpc>
            </a:pPr>
            <a:endParaRPr lang="en" sz="2200" dirty="0" smtClean="0"/>
          </a:p>
          <a:p>
            <a:pPr marL="457200" lvl="0"/>
            <a:r>
              <a:rPr lang="en-US" sz="2200" dirty="0" smtClean="0"/>
              <a:t>G</a:t>
            </a:r>
            <a:r>
              <a:rPr lang="en" sz="2200" dirty="0" smtClean="0"/>
              <a:t>oes above and beyond the IDP Requirement (13%)</a:t>
            </a:r>
          </a:p>
          <a:p>
            <a:pPr marL="457200" lvl="0">
              <a:lnSpc>
                <a:spcPts val="1000"/>
              </a:lnSpc>
            </a:pPr>
            <a:endParaRPr lang="en" sz="2200" dirty="0" smtClean="0"/>
          </a:p>
          <a:p>
            <a:pPr marL="457200" lvl="0"/>
            <a:r>
              <a:rPr lang="en-US" sz="2200" dirty="0" smtClean="0"/>
              <a:t>Captures as much value for the community as possible, while still ensuring that housing quickly gets built</a:t>
            </a:r>
            <a:endParaRPr lang="en" sz="2200" dirty="0" smtClean="0"/>
          </a:p>
          <a:p>
            <a:pPr lvl="0" indent="0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200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</a:pPr>
            <a:r>
              <a:rPr lang="en" sz="2200" dirty="0" smtClean="0"/>
              <a:t>Incorporates </a:t>
            </a:r>
            <a:r>
              <a:rPr lang="en-US" sz="2200" dirty="0" smtClean="0"/>
              <a:t>your </a:t>
            </a:r>
            <a:r>
              <a:rPr lang="en" sz="2200" dirty="0" smtClean="0"/>
              <a:t>feedback</a:t>
            </a:r>
            <a:r>
              <a:rPr lang="en-US" sz="2200" dirty="0" smtClean="0"/>
              <a:t>:</a:t>
            </a:r>
            <a:endParaRPr lang="en" sz="2200" dirty="0" smtClean="0"/>
          </a:p>
          <a:p>
            <a:pPr marL="457200" lvl="0" indent="-228600">
              <a:lnSpc>
                <a:spcPts val="600"/>
              </a:lnSpc>
              <a:spcBef>
                <a:spcPts val="0"/>
              </a:spcBef>
              <a:spcAft>
                <a:spcPts val="0"/>
              </a:spcAft>
            </a:pPr>
            <a:endParaRPr lang="en" sz="2200" dirty="0" smtClean="0"/>
          </a:p>
          <a:p>
            <a:pPr marL="1028700" lvl="1" indent="-342900">
              <a:buSzPct val="65000"/>
              <a:buFont typeface="Courier New" panose="02070309020205020404" pitchFamily="49" charset="0"/>
              <a:buChar char="o"/>
            </a:pPr>
            <a:r>
              <a:rPr lang="en" sz="2200" dirty="0" smtClean="0"/>
              <a:t>PLAN JP/ROX Community Workshops</a:t>
            </a:r>
          </a:p>
          <a:p>
            <a:pPr marL="1028700" lvl="1" indent="-342900">
              <a:buSzPct val="65000"/>
              <a:buFont typeface="Courier New" panose="02070309020205020404" pitchFamily="49" charset="0"/>
              <a:buChar char="o"/>
            </a:pPr>
            <a:r>
              <a:rPr lang="en-US" sz="2200" dirty="0" smtClean="0"/>
              <a:t>Community </a:t>
            </a:r>
            <a:r>
              <a:rPr lang="en" sz="2200" dirty="0" smtClean="0"/>
              <a:t>Advocacy</a:t>
            </a:r>
          </a:p>
          <a:p>
            <a:pPr marL="1028700" lvl="1" indent="-342900">
              <a:buSzPct val="65000"/>
              <a:buFont typeface="Courier New" panose="02070309020205020404" pitchFamily="49" charset="0"/>
              <a:buChar char="o"/>
            </a:pPr>
            <a:r>
              <a:rPr lang="en" sz="2200" dirty="0" smtClean="0"/>
              <a:t>Imagine </a:t>
            </a:r>
            <a:r>
              <a:rPr lang="en" sz="2200" dirty="0"/>
              <a:t>Boston 2030 </a:t>
            </a:r>
            <a:r>
              <a:rPr lang="en" sz="2200" dirty="0" smtClean="0"/>
              <a:t>- prioritized </a:t>
            </a:r>
            <a:r>
              <a:rPr lang="en" sz="2200" dirty="0"/>
              <a:t>housing affordability 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29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201698" y="1647732"/>
            <a:ext cx="4942302" cy="3706727"/>
          </a:xfrm>
          <a:prstGeom prst="rect">
            <a:avLst/>
          </a:prstGeom>
        </p:spPr>
      </p:pic>
      <p:sp>
        <p:nvSpPr>
          <p:cNvPr id="11" name="Text Placeholder 20"/>
          <p:cNvSpPr txBox="1">
            <a:spLocks/>
          </p:cNvSpPr>
          <p:nvPr/>
        </p:nvSpPr>
        <p:spPr>
          <a:xfrm>
            <a:off x="157045" y="2325187"/>
            <a:ext cx="2174081" cy="887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750" kern="1200">
                <a:solidFill>
                  <a:srgbClr val="BF2F8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959" y="3429458"/>
            <a:ext cx="3334664" cy="386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/>
          <p:cNvSpPr txBox="1">
            <a:spLocks/>
          </p:cNvSpPr>
          <p:nvPr/>
        </p:nvSpPr>
        <p:spPr>
          <a:xfrm>
            <a:off x="235916" y="3491669"/>
            <a:ext cx="3167160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BF2F8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PLAN OVERVIEW</a:t>
            </a:r>
            <a:endParaRPr lang="en-US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0658" y="5326144"/>
            <a:ext cx="3384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Future Planners from the Neighborhood School</a:t>
            </a:r>
            <a:endParaRPr lang="en-US" sz="1000" i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1" y="775335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How will we achieve the </a:t>
            </a:r>
            <a:r>
              <a:rPr lang="en" b="1" dirty="0"/>
              <a:t>30%</a:t>
            </a:r>
            <a:r>
              <a:rPr lang="en" dirty="0"/>
              <a:t> goal?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87115" y="1265555"/>
            <a:ext cx="8520599" cy="98745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200" dirty="0" smtClean="0"/>
              <a:t>Community-wide (e.g., not on project basis)</a:t>
            </a:r>
          </a:p>
          <a:p>
            <a:pPr>
              <a:lnSpc>
                <a:spcPts val="1200"/>
              </a:lnSpc>
            </a:pPr>
            <a:endParaRPr lang="en" sz="2200" dirty="0" smtClean="0"/>
          </a:p>
          <a:p>
            <a:r>
              <a:rPr lang="en" sz="2200" dirty="0"/>
              <a:t>B</a:t>
            </a:r>
            <a:r>
              <a:rPr lang="en" sz="2200" dirty="0" smtClean="0"/>
              <a:t>oth </a:t>
            </a:r>
            <a:r>
              <a:rPr lang="en" sz="2200" dirty="0"/>
              <a:t>private development and publically assisted projects</a:t>
            </a:r>
          </a:p>
          <a:p>
            <a:pPr lvl="0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200" dirty="0"/>
          </a:p>
          <a:p>
            <a:pPr marL="914400" lvl="0" indent="0" rtl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5006249" y="2151960"/>
            <a:ext cx="4260915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2400" b="1" cap="all" dirty="0">
                <a:latin typeface="Open Sans" panose="020B0606030504020204"/>
              </a:rPr>
              <a:t>Publicly </a:t>
            </a:r>
            <a:r>
              <a:rPr lang="en" sz="2400" b="1" cap="all" dirty="0" smtClean="0">
                <a:latin typeface="Open Sans" panose="020B0606030504020204"/>
              </a:rPr>
              <a:t>Assisted</a:t>
            </a:r>
          </a:p>
          <a:p>
            <a:pPr lvl="0">
              <a:lnSpc>
                <a:spcPts val="1200"/>
              </a:lnSpc>
            </a:pPr>
            <a:endParaRPr lang="en" cap="all" dirty="0">
              <a:latin typeface="Open Sans" panose="020B0606030504020204"/>
            </a:endParaRPr>
          </a:p>
          <a:p>
            <a:pPr marL="169863" lvl="1" indent="-169863">
              <a:buFont typeface="Arial" panose="020B0604020202020204" pitchFamily="34" charset="0"/>
              <a:buChar char="•"/>
            </a:pPr>
            <a:r>
              <a:rPr lang="en" dirty="0">
                <a:latin typeface="Open Sans" panose="020B0606030504020204"/>
              </a:rPr>
              <a:t>Continue to work with </a:t>
            </a:r>
            <a:r>
              <a:rPr lang="en" b="1" dirty="0">
                <a:latin typeface="Open Sans" panose="020B0606030504020204"/>
              </a:rPr>
              <a:t>CDC</a:t>
            </a:r>
            <a:r>
              <a:rPr lang="en" dirty="0">
                <a:latin typeface="Open Sans" panose="020B0606030504020204"/>
              </a:rPr>
              <a:t>’s to prioritize projects in this area</a:t>
            </a:r>
          </a:p>
          <a:p>
            <a:pPr marL="169863" lvl="1" indent="-169863">
              <a:lnSpc>
                <a:spcPts val="800"/>
              </a:lnSpc>
              <a:buFont typeface="Arial" panose="020B0604020202020204" pitchFamily="34" charset="0"/>
              <a:buChar char="•"/>
            </a:pPr>
            <a:endParaRPr lang="en" dirty="0">
              <a:latin typeface="Open Sans" panose="020B0606030504020204"/>
            </a:endParaRPr>
          </a:p>
          <a:p>
            <a:pPr marL="169863" lvl="1" indent="-169863">
              <a:buFont typeface="Arial" panose="020B0604020202020204" pitchFamily="34" charset="0"/>
              <a:buChar char="•"/>
            </a:pPr>
            <a:r>
              <a:rPr lang="en" dirty="0">
                <a:latin typeface="Open Sans" panose="020B0606030504020204"/>
              </a:rPr>
              <a:t>Target </a:t>
            </a:r>
            <a:r>
              <a:rPr lang="en" b="1" dirty="0">
                <a:latin typeface="Open Sans" panose="020B0606030504020204"/>
              </a:rPr>
              <a:t>low income </a:t>
            </a:r>
            <a:r>
              <a:rPr lang="en" dirty="0" smtClean="0">
                <a:latin typeface="Open Sans" panose="020B0606030504020204"/>
              </a:rPr>
              <a:t>households</a:t>
            </a:r>
          </a:p>
          <a:p>
            <a:pPr marL="0" lvl="1"/>
            <a:r>
              <a:rPr lang="en" dirty="0">
                <a:latin typeface="Open Sans" panose="020B0606030504020204"/>
              </a:rPr>
              <a:t> </a:t>
            </a:r>
            <a:r>
              <a:rPr lang="en" dirty="0" smtClean="0">
                <a:latin typeface="Open Sans" panose="020B0606030504020204"/>
              </a:rPr>
              <a:t>  </a:t>
            </a:r>
            <a:r>
              <a:rPr lang="en" dirty="0">
                <a:latin typeface="Open Sans" panose="020B0606030504020204"/>
              </a:rPr>
              <a:t>(30% to 60% AMI)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565" y="2168165"/>
            <a:ext cx="4667684" cy="4791055"/>
          </a:xfrm>
          <a:prstGeom prst="rect">
            <a:avLst/>
          </a:prstGeom>
          <a:noFill/>
          <a:effectLst>
            <a:glow rad="393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/>
            <a:r>
              <a:rPr lang="en" sz="2400" b="1" dirty="0" smtClean="0">
                <a:latin typeface="Open Sans" panose="020B0606030504020204"/>
              </a:rPr>
              <a:t>PRIVATE</a:t>
            </a:r>
            <a:endParaRPr lang="en" sz="2400" dirty="0" smtClean="0">
              <a:latin typeface="Open Sans" panose="020B0606030504020204"/>
            </a:endParaRPr>
          </a:p>
          <a:p>
            <a:pPr lvl="0">
              <a:lnSpc>
                <a:spcPts val="1200"/>
              </a:lnSpc>
            </a:pPr>
            <a:endParaRPr lang="en" dirty="0">
              <a:latin typeface="Open Sans" panose="020B0606030504020204"/>
            </a:endParaRPr>
          </a:p>
          <a:p>
            <a:pPr marL="227013" lvl="1" indent="-227013">
              <a:buFont typeface="Arial" panose="020B0604020202020204" pitchFamily="34" charset="0"/>
              <a:buChar char="•"/>
            </a:pPr>
            <a:r>
              <a:rPr lang="en" dirty="0">
                <a:latin typeface="Open Sans" panose="020B0606030504020204"/>
              </a:rPr>
              <a:t>Write </a:t>
            </a:r>
            <a:r>
              <a:rPr lang="en" b="1" dirty="0">
                <a:latin typeface="Open Sans" panose="020B0606030504020204"/>
              </a:rPr>
              <a:t>IDP</a:t>
            </a:r>
            <a:r>
              <a:rPr lang="en" dirty="0">
                <a:latin typeface="Open Sans" panose="020B0606030504020204"/>
              </a:rPr>
              <a:t> into zoning </a:t>
            </a:r>
          </a:p>
          <a:p>
            <a:pPr marL="169863" lvl="1" indent="-169863">
              <a:lnSpc>
                <a:spcPts val="800"/>
              </a:lnSpc>
            </a:pPr>
            <a:endParaRPr lang="en" dirty="0">
              <a:latin typeface="Open Sans" panose="020B0606030504020204"/>
            </a:endParaRPr>
          </a:p>
          <a:p>
            <a:pPr marL="461963" lvl="2" indent="-234950">
              <a:buSzPct val="75000"/>
              <a:buFont typeface="Courier New" panose="02070309020205020404" pitchFamily="49" charset="0"/>
              <a:buChar char="o"/>
            </a:pPr>
            <a:r>
              <a:rPr lang="en" dirty="0">
                <a:latin typeface="Open Sans" panose="020B0606030504020204"/>
              </a:rPr>
              <a:t>13% of units are set aside as affordable for </a:t>
            </a:r>
            <a:r>
              <a:rPr lang="en" b="1" dirty="0">
                <a:latin typeface="Open Sans" panose="020B0606030504020204"/>
              </a:rPr>
              <a:t>as-of-right</a:t>
            </a:r>
            <a:r>
              <a:rPr lang="en" dirty="0">
                <a:latin typeface="Open Sans" panose="020B0606030504020204"/>
              </a:rPr>
              <a:t> projects</a:t>
            </a:r>
          </a:p>
          <a:p>
            <a:pPr marL="169863" lvl="2" indent="-169863">
              <a:lnSpc>
                <a:spcPts val="800"/>
              </a:lnSpc>
              <a:buSzPct val="75000"/>
            </a:pPr>
            <a:endParaRPr lang="en" dirty="0">
              <a:latin typeface="Open Sans" panose="020B0606030504020204"/>
            </a:endParaRPr>
          </a:p>
          <a:p>
            <a:pPr marL="461963" lvl="2" indent="-234950">
              <a:buSzPct val="75000"/>
              <a:buFont typeface="Courier New" panose="02070309020205020404" pitchFamily="49" charset="0"/>
              <a:buChar char="o"/>
            </a:pPr>
            <a:r>
              <a:rPr lang="en" dirty="0">
                <a:latin typeface="Open Sans" panose="020B0606030504020204"/>
              </a:rPr>
              <a:t>Target for moderate/middle income households at 70% AMI</a:t>
            </a:r>
          </a:p>
          <a:p>
            <a:pPr marL="169863" lvl="2" indent="-169863">
              <a:lnSpc>
                <a:spcPts val="800"/>
              </a:lnSpc>
            </a:pPr>
            <a:endParaRPr lang="en" dirty="0">
              <a:latin typeface="Open Sans" panose="020B0606030504020204"/>
            </a:endParaRPr>
          </a:p>
          <a:p>
            <a:pPr marL="227013" lvl="1" indent="-227013">
              <a:buFont typeface="Arial" panose="020B0604020202020204" pitchFamily="34" charset="0"/>
              <a:buChar char="•"/>
            </a:pPr>
            <a:r>
              <a:rPr lang="en" b="1" dirty="0">
                <a:latin typeface="Open Sans" panose="020B0606030504020204"/>
              </a:rPr>
              <a:t>Density bonuses </a:t>
            </a:r>
            <a:r>
              <a:rPr lang="en" dirty="0">
                <a:latin typeface="Open Sans" panose="020B0606030504020204"/>
              </a:rPr>
              <a:t>for projects going above allowed density</a:t>
            </a:r>
          </a:p>
          <a:p>
            <a:pPr marL="169863" lvl="1" indent="-169863">
              <a:lnSpc>
                <a:spcPts val="800"/>
              </a:lnSpc>
            </a:pPr>
            <a:endParaRPr lang="en" dirty="0">
              <a:latin typeface="Open Sans" panose="020B0606030504020204"/>
            </a:endParaRPr>
          </a:p>
          <a:p>
            <a:pPr marL="461963" lvl="2" indent="-234950">
              <a:buSzPct val="75000"/>
              <a:buFont typeface="Courier New" panose="02070309020205020404" pitchFamily="49" charset="0"/>
              <a:buChar char="o"/>
            </a:pPr>
            <a:r>
              <a:rPr lang="en" dirty="0">
                <a:latin typeface="Open Sans" panose="020B0606030504020204"/>
              </a:rPr>
              <a:t>This can </a:t>
            </a:r>
            <a:r>
              <a:rPr lang="en" dirty="0" smtClean="0">
                <a:latin typeface="Open Sans" panose="020B0606030504020204"/>
              </a:rPr>
              <a:t>ensure 17% to 21% of </a:t>
            </a:r>
            <a:r>
              <a:rPr lang="en" dirty="0">
                <a:latin typeface="Open Sans" panose="020B0606030504020204"/>
              </a:rPr>
              <a:t>the total project is set aside as affordable</a:t>
            </a:r>
          </a:p>
          <a:p>
            <a:pPr marL="461963" lvl="2" indent="-234950">
              <a:lnSpc>
                <a:spcPts val="800"/>
              </a:lnSpc>
              <a:buSzPct val="75000"/>
            </a:pPr>
            <a:endParaRPr lang="en" dirty="0">
              <a:latin typeface="Open Sans" panose="020B0606030504020204"/>
            </a:endParaRPr>
          </a:p>
          <a:p>
            <a:pPr marL="461963" lvl="2" indent="-234950">
              <a:buSzPct val="75000"/>
              <a:buFont typeface="Courier New" panose="02070309020205020404" pitchFamily="49" charset="0"/>
              <a:buChar char="o"/>
            </a:pPr>
            <a:r>
              <a:rPr lang="en" dirty="0">
                <a:latin typeface="Open Sans" panose="020B0606030504020204"/>
              </a:rPr>
              <a:t>Need </a:t>
            </a:r>
            <a:r>
              <a:rPr lang="en" dirty="0" smtClean="0">
                <a:latin typeface="Open Sans" panose="020B0606030504020204"/>
              </a:rPr>
              <a:t>feedback </a:t>
            </a:r>
            <a:r>
              <a:rPr lang="en" dirty="0">
                <a:latin typeface="Open Sans" panose="020B0606030504020204"/>
              </a:rPr>
              <a:t>on </a:t>
            </a:r>
            <a:r>
              <a:rPr lang="en" dirty="0" smtClean="0">
                <a:latin typeface="Open Sans" panose="020B0606030504020204"/>
              </a:rPr>
              <a:t>desired income levels </a:t>
            </a:r>
          </a:p>
          <a:p>
            <a:pPr marL="461963" lvl="2">
              <a:buSzPct val="75000"/>
            </a:pPr>
            <a:r>
              <a:rPr lang="en" sz="1400" i="1" dirty="0" smtClean="0">
                <a:latin typeface="Open Sans" panose="020B0606030504020204"/>
              </a:rPr>
              <a:t>(Visit t</a:t>
            </a:r>
            <a:r>
              <a:rPr lang="en-US" sz="1400" i="1" dirty="0" smtClean="0">
                <a:latin typeface="Open Sans" panose="020B0606030504020204"/>
              </a:rPr>
              <a:t>he</a:t>
            </a:r>
            <a:r>
              <a:rPr lang="en" sz="1400" i="1" dirty="0" smtClean="0">
                <a:latin typeface="Open Sans" panose="020B0606030504020204"/>
              </a:rPr>
              <a:t> Workshop </a:t>
            </a:r>
            <a:r>
              <a:rPr lang="en" sz="1400" i="1" dirty="0">
                <a:latin typeface="Open Sans" panose="020B0606030504020204"/>
              </a:rPr>
              <a:t>Housing </a:t>
            </a:r>
            <a:r>
              <a:rPr lang="en" sz="1400" i="1" dirty="0" smtClean="0">
                <a:latin typeface="Open Sans" panose="020B0606030504020204"/>
              </a:rPr>
              <a:t>Station!!)</a:t>
            </a:r>
            <a:endParaRPr lang="en" sz="1400" i="1" dirty="0">
              <a:latin typeface="Open Sans" panose="020B0606030504020204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01" y="911684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Additional Affordability through this Process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701" y="1458660"/>
            <a:ext cx="8292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0" indent="-57150"/>
            <a:r>
              <a:rPr lang="e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Today, look at </a:t>
            </a:r>
            <a:r>
              <a:rPr lang="en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range of development </a:t>
            </a:r>
            <a:r>
              <a:rPr lang="en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scenarios for additional housing density.  We want your feedback!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9345"/>
              </p:ext>
            </p:extLst>
          </p:nvPr>
        </p:nvGraphicFramePr>
        <p:xfrm>
          <a:off x="219455" y="2873824"/>
          <a:ext cx="8805672" cy="3590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224"/>
                <a:gridCol w="2935224"/>
                <a:gridCol w="2935224"/>
              </a:tblGrid>
              <a:tr h="7828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Source of Units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Density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Bonus at 50% AMI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Density Bonus at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100% AMI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7828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Inclusionary</a:t>
                      </a:r>
                      <a:r>
                        <a:rPr lang="en-US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Zoning 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219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225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45353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Density Bonus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104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11182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Community Development Projects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313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271</a:t>
                      </a:r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  <a:tr h="453532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Units</a:t>
                      </a:r>
                      <a:endParaRPr lang="en-US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600</a:t>
                      </a:r>
                      <a:endParaRPr lang="en-US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600</a:t>
                      </a:r>
                      <a:endParaRPr lang="en-US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3488" y="2166546"/>
            <a:ext cx="829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EXAMPLE:</a:t>
            </a:r>
            <a:r>
              <a:rPr lang="en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A scenario yields </a:t>
            </a:r>
            <a:r>
              <a:rPr lang="en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2,000 new housing units</a:t>
            </a:r>
            <a:endParaRPr lang="en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/>
            <a:r>
              <a:rPr lang="en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The </a:t>
            </a:r>
            <a:r>
              <a:rPr lang="en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30% goal</a:t>
            </a:r>
            <a:r>
              <a:rPr lang="en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would create </a:t>
            </a:r>
            <a:r>
              <a:rPr lang="en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600 new units</a:t>
            </a:r>
            <a:r>
              <a:rPr lang="en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of affordable housing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0"/>
          <p:cNvSpPr txBox="1">
            <a:spLocks/>
          </p:cNvSpPr>
          <p:nvPr/>
        </p:nvSpPr>
        <p:spPr>
          <a:xfrm>
            <a:off x="157045" y="2325187"/>
            <a:ext cx="2174081" cy="887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750" kern="1200">
                <a:solidFill>
                  <a:srgbClr val="BF2F8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959" y="3429458"/>
            <a:ext cx="3334664" cy="386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/>
          <p:cNvSpPr txBox="1">
            <a:spLocks/>
          </p:cNvSpPr>
          <p:nvPr/>
        </p:nvSpPr>
        <p:spPr>
          <a:xfrm>
            <a:off x="235915" y="3491669"/>
            <a:ext cx="6127178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BF2F8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INFORMATION</a:t>
            </a:r>
          </a:p>
          <a:p>
            <a:pPr>
              <a:lnSpc>
                <a:spcPts val="1900"/>
              </a:lnSpc>
            </a:pPr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Value Capture &amp;</a:t>
            </a:r>
          </a:p>
          <a:p>
            <a:pPr>
              <a:lnSpc>
                <a:spcPts val="1900"/>
              </a:lnSpc>
            </a:pPr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Feasibility</a:t>
            </a: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286" y="1847230"/>
            <a:ext cx="4939714" cy="32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/>
          <p:cNvSpPr txBox="1">
            <a:spLocks/>
          </p:cNvSpPr>
          <p:nvPr/>
        </p:nvSpPr>
        <p:spPr>
          <a:xfrm>
            <a:off x="271915" y="964082"/>
            <a:ext cx="8803719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000" b="1" cap="all" dirty="0" smtClean="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JP/ROX Public </a:t>
            </a:r>
            <a:r>
              <a:rPr lang="en-US" sz="3000" b="1" cap="all" dirty="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 Cost and Value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578" y="1681269"/>
            <a:ext cx="33748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6262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Use</a:t>
            </a:r>
          </a:p>
          <a:p>
            <a:pPr marL="576262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Density</a:t>
            </a:r>
          </a:p>
          <a:p>
            <a:pPr marL="576262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Heights</a:t>
            </a:r>
          </a:p>
          <a:p>
            <a:pPr marL="576262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Attributes</a:t>
            </a:r>
          </a:p>
          <a:p>
            <a:pPr marL="576262" lvl="1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Conditions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8127" y="1742229"/>
            <a:ext cx="45458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Significant new (wider range)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retail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civic, </a:t>
            </a:r>
            <a:r>
              <a:rPr lang="en-US" sz="2400" dirty="0" smtClean="0"/>
              <a:t>cultural/art </a:t>
            </a:r>
            <a:r>
              <a:rPr lang="en-US" sz="2400" dirty="0"/>
              <a:t>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Affordable 21</a:t>
            </a:r>
            <a:r>
              <a:rPr lang="en-US" sz="2400" baseline="30000" dirty="0"/>
              <a:t>st</a:t>
            </a:r>
            <a:r>
              <a:rPr lang="en-US" sz="2400" dirty="0"/>
              <a:t> century low impact manufacturing/start 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Green Buildings/LEED gold or </a:t>
            </a:r>
            <a:r>
              <a:rPr lang="en-US" sz="2400" dirty="0" smtClean="0"/>
              <a:t>higher</a:t>
            </a:r>
            <a:endParaRPr lang="en-US" sz="2400" dirty="0"/>
          </a:p>
        </p:txBody>
      </p:sp>
      <p:sp>
        <p:nvSpPr>
          <p:cNvPr id="4" name="Left-Right Arrow 3"/>
          <p:cNvSpPr/>
          <p:nvPr/>
        </p:nvSpPr>
        <p:spPr>
          <a:xfrm>
            <a:off x="3140160" y="3062641"/>
            <a:ext cx="1291701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9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226" t="2550" r="2084" b="8195"/>
          <a:stretch>
            <a:fillRect/>
          </a:stretch>
        </p:blipFill>
        <p:spPr>
          <a:xfrm>
            <a:off x="0" y="1941921"/>
            <a:ext cx="9144000" cy="4802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766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Density Bonus </a:t>
            </a:r>
            <a:r>
              <a:rPr lang="en-US" sz="2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Concept: Increasing allowable development can create additional value that can be captured to support community benefits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834" y="770479"/>
            <a:ext cx="7886700" cy="887478"/>
          </a:xfrm>
        </p:spPr>
        <p:txBody>
          <a:bodyPr/>
          <a:lstStyle/>
          <a:p>
            <a:r>
              <a:rPr lang="en-US" dirty="0"/>
              <a:t>Other Development/Market Concepts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6674" y="1607210"/>
            <a:ext cx="8267182" cy="4786574"/>
          </a:xfrm>
        </p:spPr>
        <p:txBody>
          <a:bodyPr>
            <a:normAutofit/>
          </a:bodyPr>
          <a:lstStyle/>
          <a:p>
            <a:r>
              <a:rPr lang="en-US" sz="2200" dirty="0"/>
              <a:t>Increasing allowable development creates more housing and more affordable housing </a:t>
            </a:r>
            <a:r>
              <a:rPr lang="en-US" sz="2200" dirty="0" smtClean="0"/>
              <a:t>(</a:t>
            </a:r>
            <a:r>
              <a:rPr lang="en-US" sz="2200" b="1" dirty="0" smtClean="0"/>
              <a:t>Inclusionary Development Zoning</a:t>
            </a:r>
            <a:r>
              <a:rPr lang="en-US" sz="2200" dirty="0" smtClean="0"/>
              <a:t>)</a:t>
            </a:r>
          </a:p>
          <a:p>
            <a:pPr>
              <a:lnSpc>
                <a:spcPts val="2640"/>
              </a:lnSpc>
            </a:pPr>
            <a:endParaRPr lang="en-US" sz="2200" dirty="0"/>
          </a:p>
          <a:p>
            <a:r>
              <a:rPr lang="en-US" sz="2200" dirty="0" smtClean="0"/>
              <a:t>While </a:t>
            </a:r>
            <a:r>
              <a:rPr lang="en-US" sz="2200" dirty="0"/>
              <a:t>there are missing businesses and services in the study area, </a:t>
            </a:r>
            <a:r>
              <a:rPr lang="en-US" sz="2200" b="1" dirty="0"/>
              <a:t>requiring new retail space </a:t>
            </a:r>
            <a:r>
              <a:rPr lang="en-US" sz="2200" dirty="0"/>
              <a:t>in the ground floor of every project is </a:t>
            </a:r>
            <a:r>
              <a:rPr lang="en-US" sz="2200" b="1" dirty="0"/>
              <a:t>not the </a:t>
            </a:r>
            <a:r>
              <a:rPr lang="en-US" sz="2200" b="1" dirty="0" smtClean="0"/>
              <a:t>answer</a:t>
            </a:r>
          </a:p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To </a:t>
            </a:r>
            <a:r>
              <a:rPr lang="en-US" sz="2200" dirty="0"/>
              <a:t>promote </a:t>
            </a:r>
            <a:r>
              <a:rPr lang="en-US" sz="2200" b="1" dirty="0"/>
              <a:t>long term retail growth </a:t>
            </a:r>
            <a:r>
              <a:rPr lang="en-US" sz="2200" dirty="0"/>
              <a:t>and stability in the </a:t>
            </a:r>
            <a:r>
              <a:rPr lang="en-US" sz="2200" dirty="0" smtClean="0"/>
              <a:t>study area, </a:t>
            </a:r>
            <a:r>
              <a:rPr lang="en-US" sz="2200" dirty="0"/>
              <a:t>development of any significant new retail space should be targeted to </a:t>
            </a:r>
            <a:r>
              <a:rPr lang="en-US" sz="2200" b="1" dirty="0"/>
              <a:t>fill specific needs </a:t>
            </a:r>
            <a:r>
              <a:rPr lang="en-US" sz="2200" dirty="0"/>
              <a:t>and be located within </a:t>
            </a:r>
            <a:r>
              <a:rPr lang="en-US" sz="2200" b="1" dirty="0"/>
              <a:t>existing active commercial </a:t>
            </a:r>
            <a:r>
              <a:rPr lang="en-US" sz="2200" dirty="0" smtClean="0"/>
              <a:t>zones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80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Development/Market Concepts (Cont’d)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27652258"/>
              </p:ext>
            </p:extLst>
          </p:nvPr>
        </p:nvGraphicFramePr>
        <p:xfrm>
          <a:off x="4629150" y="1825625"/>
          <a:ext cx="38862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val 16"/>
          <p:cNvSpPr/>
          <p:nvPr/>
        </p:nvSpPr>
        <p:spPr>
          <a:xfrm>
            <a:off x="5711869" y="2843409"/>
            <a:ext cx="197285" cy="212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966554" y="2843409"/>
            <a:ext cx="197285" cy="212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74127" y="1816198"/>
            <a:ext cx="38862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b="1" dirty="0" smtClean="0"/>
              <a:t>Beyond 70 feet / 6 stories</a:t>
            </a:r>
          </a:p>
          <a:p>
            <a:pPr marL="112713" indent="-112713"/>
            <a:r>
              <a:rPr lang="en-US" sz="2200" dirty="0" smtClean="0"/>
              <a:t>Buildings must meet high-rise standards and are much more expensive to build</a:t>
            </a:r>
          </a:p>
          <a:p>
            <a:pPr marL="112713" indent="-112713">
              <a:lnSpc>
                <a:spcPts val="800"/>
              </a:lnSpc>
            </a:pPr>
            <a:endParaRPr lang="en-US" sz="2200" dirty="0" smtClean="0"/>
          </a:p>
          <a:p>
            <a:pPr marL="112713" indent="-112713"/>
            <a:r>
              <a:rPr lang="en-US" sz="2200" dirty="0" smtClean="0"/>
              <a:t>Added costs can be offset by added height</a:t>
            </a:r>
          </a:p>
          <a:p>
            <a:pPr marL="112713" indent="-112713">
              <a:lnSpc>
                <a:spcPts val="800"/>
              </a:lnSpc>
            </a:pPr>
            <a:endParaRPr lang="en-US" sz="2200" dirty="0" smtClean="0"/>
          </a:p>
          <a:p>
            <a:pPr marL="112713" indent="-112713"/>
            <a:r>
              <a:rPr lang="en-US" sz="2200" dirty="0" smtClean="0"/>
              <a:t>In JP </a:t>
            </a:r>
            <a:r>
              <a:rPr lang="en-US" sz="2200" dirty="0" err="1" smtClean="0"/>
              <a:t>Rox</a:t>
            </a:r>
            <a:r>
              <a:rPr lang="en-US" sz="2200" dirty="0" smtClean="0"/>
              <a:t> market, high-rise residential buildings would need to be over 14 stories tall to be financially feasible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3093" y="5458120"/>
            <a:ext cx="2130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Stories</a:t>
            </a:r>
            <a:endParaRPr lang="en-US" sz="11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451783" y="3555477"/>
            <a:ext cx="21304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Return on Cost</a:t>
            </a:r>
            <a:endParaRPr lang="en-US" sz="11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0"/>
          <p:cNvSpPr txBox="1">
            <a:spLocks/>
          </p:cNvSpPr>
          <p:nvPr/>
        </p:nvSpPr>
        <p:spPr>
          <a:xfrm>
            <a:off x="157045" y="2325187"/>
            <a:ext cx="2174081" cy="887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750" kern="1200">
                <a:solidFill>
                  <a:srgbClr val="BF2F8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51959" y="3429458"/>
            <a:ext cx="3334664" cy="386"/>
          </a:xfrm>
          <a:prstGeom prst="line">
            <a:avLst/>
          </a:prstGeom>
          <a:ln>
            <a:solidFill>
              <a:srgbClr val="BF2F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2"/>
          <p:cNvSpPr txBox="1">
            <a:spLocks/>
          </p:cNvSpPr>
          <p:nvPr/>
        </p:nvSpPr>
        <p:spPr>
          <a:xfrm>
            <a:off x="235915" y="3491669"/>
            <a:ext cx="4288951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BF2F8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INFORMATION</a:t>
            </a:r>
          </a:p>
          <a:p>
            <a:r>
              <a:rPr lang="en-US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Development Scenarios</a:t>
            </a:r>
            <a:endParaRPr lang="en-US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6557" r="5073" b="18587"/>
          <a:stretch/>
        </p:blipFill>
        <p:spPr>
          <a:xfrm>
            <a:off x="4432707" y="811658"/>
            <a:ext cx="4711293" cy="605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/>
          <a:stretch/>
        </p:blipFill>
        <p:spPr>
          <a:xfrm>
            <a:off x="4253022" y="839971"/>
            <a:ext cx="4890977" cy="6018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134" y="933003"/>
            <a:ext cx="322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Vision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134" y="1429900"/>
            <a:ext cx="4096888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 </a:t>
            </a:r>
            <a:r>
              <a:rPr lang="en-US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affordable housing and retail that supports the social and economic diversity of the area.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 growth that strengthens the community and respects the physical character of the existing residential areas.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the variety of uses to create more innovative job and business opportunities, and strengthen existing local and small businesses</a:t>
            </a:r>
            <a:r>
              <a:rPr lang="en-US" dirty="0" smtClean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 smtClean="0">
              <a:solidFill>
                <a:srgbClr val="222222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(Partial listing):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62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45" y="819060"/>
            <a:ext cx="4327451" cy="603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17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21617"/>
            <a:ext cx="4305300" cy="319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134" y="933003"/>
            <a:ext cx="44334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Use &amp; Development</a:t>
            </a:r>
          </a:p>
          <a:p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Recommendations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9061" y="6213340"/>
            <a:ext cx="2934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Workshop #3</a:t>
            </a:r>
          </a:p>
        </p:txBody>
      </p:sp>
    </p:spTree>
    <p:extLst>
      <p:ext uri="{BB962C8B-B14F-4D97-AF65-F5344CB8AC3E}">
        <p14:creationId xmlns:p14="http://schemas.microsoft.com/office/powerpoint/2010/main" val="126109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06170" y="1427994"/>
            <a:ext cx="3622431" cy="6031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CW # 1:</a:t>
            </a:r>
            <a:br>
              <a:rPr lang="en-US" sz="2200" b="1" dirty="0" smtClean="0"/>
            </a:br>
            <a:r>
              <a:rPr lang="en-US" sz="2200" b="1" dirty="0" smtClean="0"/>
              <a:t>Visioning Session</a:t>
            </a:r>
          </a:p>
          <a:p>
            <a:pPr marL="169863" indent="-169863">
              <a:spcAft>
                <a:spcPts val="0"/>
              </a:spcAft>
            </a:pPr>
            <a:endParaRPr lang="en-US" sz="2200" b="1" dirty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CW # 2: </a:t>
            </a:r>
            <a:br>
              <a:rPr lang="en-US" sz="2200" b="1" dirty="0" smtClean="0"/>
            </a:br>
            <a:r>
              <a:rPr lang="en-US" sz="2200" b="1" dirty="0" smtClean="0"/>
              <a:t>Community Resiliency &amp;  Sustainability</a:t>
            </a:r>
          </a:p>
          <a:p>
            <a:pPr marL="169863" indent="-169863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CW # 3: </a:t>
            </a:r>
            <a:br>
              <a:rPr lang="en-US" sz="2200" b="1" dirty="0" smtClean="0"/>
            </a:br>
            <a:r>
              <a:rPr lang="en-US" sz="2200" b="1" dirty="0" smtClean="0"/>
              <a:t>Land Use &amp; Development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smtClean="0"/>
              <a:t>PROCESS TO DATE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81096" y="2333564"/>
            <a:ext cx="216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January 21, 2016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338" y="4909272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December 10, 2015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338" y="3477016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November 4, 2015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338" y="2031129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September 30, 2015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295553" y="1442640"/>
            <a:ext cx="4348717" cy="88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US" sz="2200" b="1" dirty="0"/>
              <a:t>CW </a:t>
            </a:r>
            <a:r>
              <a:rPr lang="en-US" sz="2200" b="1" dirty="0" smtClean="0"/>
              <a:t># 4</a:t>
            </a:r>
            <a:r>
              <a:rPr lang="en-US" sz="2200" b="1" dirty="0"/>
              <a:t>: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Mobility </a:t>
            </a:r>
            <a:r>
              <a:rPr lang="en-US" sz="2200" b="1" dirty="0"/>
              <a:t>&amp; Connectivity Public Realm &amp; </a:t>
            </a:r>
            <a:r>
              <a:rPr lang="en-US" sz="2200" b="1" dirty="0" err="1" smtClean="0"/>
              <a:t>Placemaking</a:t>
            </a:r>
            <a:endParaRPr lang="en-US" sz="2200" b="1" dirty="0"/>
          </a:p>
          <a:p>
            <a:pPr marL="169863" indent="-169863"/>
            <a:endParaRPr lang="en-US" sz="2200" b="1" dirty="0" smtClean="0"/>
          </a:p>
          <a:p>
            <a:pPr marL="169863" indent="-169863"/>
            <a:r>
              <a:rPr lang="en-US" sz="2200" b="1" dirty="0" smtClean="0"/>
              <a:t>CW # 5: </a:t>
            </a:r>
            <a:br>
              <a:rPr lang="en-US" sz="2200" b="1" dirty="0" smtClean="0"/>
            </a:br>
            <a:r>
              <a:rPr lang="en-US" sz="2200" b="1" dirty="0" smtClean="0"/>
              <a:t>Future Visions of JP/ROX</a:t>
            </a:r>
          </a:p>
          <a:p>
            <a:pPr marL="169863" indent="-169863">
              <a:lnSpc>
                <a:spcPts val="2000"/>
              </a:lnSpc>
              <a:buFont typeface="Arial" panose="020B0604020202020204" pitchFamily="34" charset="0"/>
              <a:buNone/>
            </a:pPr>
            <a:endParaRPr lang="en-US" sz="2200" b="1" dirty="0" smtClean="0"/>
          </a:p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endParaRPr lang="en-US" sz="22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470463" y="3538132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March 5, 2016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3"/>
          <a:stretch/>
        </p:blipFill>
        <p:spPr>
          <a:xfrm>
            <a:off x="3893437" y="811658"/>
            <a:ext cx="5250563" cy="6046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686" y="906265"/>
            <a:ext cx="37397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Jackson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</a:t>
            </a:r>
          </a:p>
          <a:p>
            <a:endParaRPr lang="en-US" sz="28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Gateway District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Larger residential and mixed use residential buildings with cultural, community and commercial business ground floor uses on Amory Street and residential uses along Columbus Street.</a:t>
            </a:r>
          </a:p>
        </p:txBody>
      </p:sp>
    </p:spTree>
    <p:extLst>
      <p:ext uri="{BB962C8B-B14F-4D97-AF65-F5344CB8AC3E}">
        <p14:creationId xmlns:p14="http://schemas.microsoft.com/office/powerpoint/2010/main" val="1586095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3"/>
          <a:stretch/>
        </p:blipFill>
        <p:spPr>
          <a:xfrm>
            <a:off x="3911280" y="832206"/>
            <a:ext cx="5232720" cy="6025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49" y="908380"/>
            <a:ext cx="37417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Egleston Square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District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 size residential and mixed use residential buildings with active ground floor retail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St.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residential uses along Columbus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Ave.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retail spaces to maintain existing local and anchor retail businesses.</a:t>
            </a:r>
          </a:p>
        </p:txBody>
      </p:sp>
    </p:spTree>
    <p:extLst>
      <p:ext uri="{BB962C8B-B14F-4D97-AF65-F5344CB8AC3E}">
        <p14:creationId xmlns:p14="http://schemas.microsoft.com/office/powerpoint/2010/main" val="3208008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3"/>
          <a:stretch/>
        </p:blipFill>
        <p:spPr>
          <a:xfrm>
            <a:off x="3893062" y="832206"/>
            <a:ext cx="5250937" cy="6025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960" y="917846"/>
            <a:ext cx="376077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Stony Brook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Residential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residential and residential mixed use buildings with ground floor commercial business spaces.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8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/>
          <a:stretch/>
        </p:blipFill>
        <p:spPr>
          <a:xfrm>
            <a:off x="3893251" y="821932"/>
            <a:ext cx="5250749" cy="6036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523" y="905412"/>
            <a:ext cx="377509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Street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Commercial Center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Mid size mixed use residential buildings with some active / retail ground floor uses on Washington Street and 21st Century commercial business spaces at the rear of Washington Street - Site B and along Amory Street - Site A.</a:t>
            </a:r>
          </a:p>
        </p:txBody>
      </p:sp>
    </p:spTree>
    <p:extLst>
      <p:ext uri="{BB962C8B-B14F-4D97-AF65-F5344CB8AC3E}">
        <p14:creationId xmlns:p14="http://schemas.microsoft.com/office/powerpoint/2010/main" val="4166839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/>
          <a:stretch/>
        </p:blipFill>
        <p:spPr>
          <a:xfrm>
            <a:off x="3893250" y="821932"/>
            <a:ext cx="5250750" cy="6036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975" y="904554"/>
            <a:ext cx="37442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Forest Hills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Neighborhood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Gateway District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Larger mixed use residential buildings with active / retail ground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Washington </a:t>
            </a:r>
            <a:r>
              <a:rPr lang="en-US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transitioning to a cluster of residential above Artist / Worker / Maker spaces and finally to smaller multi-family residential homes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91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450" y="1714454"/>
            <a:ext cx="7729980" cy="468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Forest Hills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Green Street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Stony Brook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Egleston</a:t>
            </a: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Square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Jackson Square</a:t>
            </a:r>
          </a:p>
          <a:p>
            <a:pPr marL="514350" indent="-514350">
              <a:buFont typeface="+mj-lt"/>
              <a:buAutoNum type="arabicPeriod"/>
            </a:pPr>
            <a:endParaRPr lang="en-US" sz="105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Housing Station</a:t>
            </a:r>
          </a:p>
          <a:p>
            <a:pPr marL="862013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Open Sans" panose="020B0606030504020204"/>
              </a:rPr>
              <a:t>Feedback on 30% Community-wide Affordable Housing Goal</a:t>
            </a:r>
          </a:p>
          <a:p>
            <a:pPr marL="862013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Open Sans" panose="020B0606030504020204"/>
              </a:rPr>
              <a:t>AMI Allocation </a:t>
            </a:r>
            <a:r>
              <a:rPr lang="en-US" sz="2400" dirty="0">
                <a:latin typeface="Open Sans" panose="020B0606030504020204"/>
              </a:rPr>
              <a:t>Exercise for New Deed-Restricted Affordable </a:t>
            </a:r>
            <a:r>
              <a:rPr lang="en-US" sz="2400" dirty="0" smtClean="0">
                <a:latin typeface="Open Sans" panose="020B0606030504020204"/>
              </a:rPr>
              <a:t>Housing</a:t>
            </a:r>
          </a:p>
          <a:p>
            <a:pPr marL="862013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Open Sans" panose="020B0606030504020204"/>
                <a:ea typeface="Open Sans" pitchFamily="34" charset="0"/>
                <a:cs typeface="Open Sans" pitchFamily="34" charset="0"/>
              </a:rPr>
              <a:t>Density Bonus Exercise</a:t>
            </a:r>
            <a:endParaRPr lang="en-US" sz="2400" dirty="0">
              <a:latin typeface="Open Sans" panose="020B0606030504020204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6722" y="825646"/>
            <a:ext cx="8398556" cy="11367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/>
              <a:t>Exercise Overview</a:t>
            </a:r>
            <a:br>
              <a:rPr lang="en-US" sz="3200" dirty="0"/>
            </a:br>
            <a:r>
              <a:rPr lang="en-US" sz="2800" dirty="0" smtClean="0">
                <a:solidFill>
                  <a:schemeClr val="tx1"/>
                </a:solidFill>
              </a:rPr>
              <a:t>Six Stations – Four 20 minute Sessions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804" y="1414433"/>
            <a:ext cx="863495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indent="-282575"/>
            <a:r>
              <a:rPr lang="en-US" sz="20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VISION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Do the development scenarios contribute to fulfilling the 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</a:t>
            </a: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ommunity 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v</a:t>
            </a: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ision for the study 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a</a:t>
            </a: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rea? </a:t>
            </a:r>
          </a:p>
          <a:p>
            <a:pPr marL="282575" indent="-282575">
              <a:lnSpc>
                <a:spcPts val="1500"/>
              </a:lnSpc>
              <a:buFont typeface="+mj-lt"/>
              <a:buAutoNum type="arabicPeriod"/>
            </a:pPr>
            <a:endParaRPr lang="en-US" sz="17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2575" indent="-282575"/>
            <a:r>
              <a:rPr lang="en-US" sz="20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USES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Are the proposed primary uses right for this area?  How about for each building or cluster?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Are the ground floor OR secondary uses right for this area? How about for each building or cluster?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What changes should be made to improve the mix of uses?</a:t>
            </a:r>
          </a:p>
          <a:p>
            <a:pPr marL="282575" indent="-282575">
              <a:lnSpc>
                <a:spcPts val="1500"/>
              </a:lnSpc>
              <a:buFont typeface="+mj-lt"/>
              <a:buAutoNum type="arabicPeriod" startAt="2"/>
            </a:pPr>
            <a:endParaRPr lang="en-US" sz="17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2575" indent="-282575"/>
            <a:r>
              <a:rPr lang="en-US" sz="20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Are the proposed buildings positioned in the right location for this area? How about for each site?</a:t>
            </a:r>
          </a:p>
          <a:p>
            <a:pPr marL="457200" indent="-457200">
              <a:lnSpc>
                <a:spcPts val="1500"/>
              </a:lnSpc>
              <a:buFont typeface="+mj-lt"/>
              <a:buAutoNum type="arabicPeriod" startAt="5"/>
            </a:pPr>
            <a:endParaRPr lang="en-US" sz="17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2575" indent="-282575"/>
            <a:r>
              <a:rPr lang="en-US" sz="20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SIZE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Are the size of the proposed buildings right for this area? How about for each site?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Do the proposed building shapes fit the area? How about for each site?</a:t>
            </a:r>
            <a:endParaRPr lang="en-US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8092" y="936896"/>
            <a:ext cx="8935908" cy="6334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BF2F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dirty="0" smtClean="0"/>
              <a:t>Development Scenario Feedback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67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7002" y="1493983"/>
            <a:ext cx="3622431" cy="33450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Community Resiliency &amp; Sustainability</a:t>
            </a:r>
          </a:p>
          <a:p>
            <a:pPr marL="169863" indent="-169863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Land Use &amp; Development</a:t>
            </a:r>
          </a:p>
          <a:p>
            <a:pPr marL="0" indent="0">
              <a:lnSpc>
                <a:spcPts val="2000"/>
              </a:lnSpc>
              <a:spcAft>
                <a:spcPts val="0"/>
              </a:spcAft>
              <a:buNone/>
            </a:pPr>
            <a:endParaRPr lang="en-US" sz="2200" b="1" dirty="0" smtClean="0"/>
          </a:p>
          <a:p>
            <a:pPr marL="169863" indent="-169863">
              <a:spcAft>
                <a:spcPts val="0"/>
              </a:spcAft>
            </a:pPr>
            <a:r>
              <a:rPr lang="en-US" sz="2200" b="1" dirty="0" smtClean="0"/>
              <a:t>Mobility &amp; Connectivity Public Realm   Placemaking</a:t>
            </a:r>
            <a:endParaRPr lang="en-US" sz="2200" b="1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6170" y="805017"/>
            <a:ext cx="5348596" cy="507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smtClean="0"/>
              <a:t>PLAN JP/ROX THEMES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3621" y="2233141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-1_Page_2.jpg"/>
          <p:cNvPicPr>
            <a:picLocks noChangeAspect="1"/>
          </p:cNvPicPr>
          <p:nvPr/>
        </p:nvPicPr>
        <p:blipFill>
          <a:blip r:embed="rId3" cstate="print"/>
          <a:srcRect t="14158" b="6529"/>
          <a:stretch>
            <a:fillRect/>
          </a:stretch>
        </p:blipFill>
        <p:spPr>
          <a:xfrm>
            <a:off x="4085343" y="1461158"/>
            <a:ext cx="4815156" cy="50920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6169" y="908714"/>
            <a:ext cx="8937831" cy="507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600" dirty="0"/>
              <a:t>COMMUNITY WORKSHOP </a:t>
            </a:r>
            <a:r>
              <a:rPr lang="en-US" sz="2600" dirty="0" smtClean="0"/>
              <a:t>#1</a:t>
            </a:r>
            <a:br>
              <a:rPr lang="en-US" sz="2600" dirty="0" smtClean="0"/>
            </a:br>
            <a:r>
              <a:rPr lang="en-US" sz="2600" dirty="0" smtClean="0"/>
              <a:t>VISIONING SESSION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383619" y="4764473"/>
            <a:ext cx="216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F:\Deptment\Planning\CommunityPlanning\CP Initiatives &amp; Studies\PLAN\PLAN JPROX\PHOTOS\Event Photos\CW 1 September 30 2015\dot vot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31" y="1545427"/>
            <a:ext cx="3727601" cy="49684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25385" y="845088"/>
            <a:ext cx="27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70C0"/>
                </a:solidFill>
              </a:rPr>
              <a:t>SEPTEMBER 30, 2015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_Page_3.jpg"/>
          <p:cNvPicPr>
            <a:picLocks noChangeAspect="1"/>
          </p:cNvPicPr>
          <p:nvPr/>
        </p:nvPicPr>
        <p:blipFill>
          <a:blip r:embed="rId2" cstate="print"/>
          <a:srcRect t="14926" b="2131"/>
          <a:stretch>
            <a:fillRect/>
          </a:stretch>
        </p:blipFill>
        <p:spPr>
          <a:xfrm>
            <a:off x="1923069" y="838986"/>
            <a:ext cx="5166955" cy="57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_Page_4.jpg"/>
          <p:cNvPicPr>
            <a:picLocks noChangeAspect="1"/>
          </p:cNvPicPr>
          <p:nvPr/>
        </p:nvPicPr>
        <p:blipFill>
          <a:blip r:embed="rId2" cstate="print"/>
          <a:srcRect t="14296" b="2131"/>
          <a:stretch>
            <a:fillRect/>
          </a:stretch>
        </p:blipFill>
        <p:spPr>
          <a:xfrm>
            <a:off x="1920240" y="819982"/>
            <a:ext cx="5145046" cy="57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256" y="815582"/>
            <a:ext cx="8667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cap="all" dirty="0" smtClean="0">
                <a:solidFill>
                  <a:srgbClr val="BF2F85"/>
                </a:solidFill>
              </a:rPr>
              <a:t>Community Visioning Process</a:t>
            </a:r>
            <a:endParaRPr lang="en-US" sz="2000" dirty="0" smtClean="0">
              <a:solidFill>
                <a:srgbClr val="BF2F85"/>
              </a:solidFill>
            </a:endParaRPr>
          </a:p>
          <a:p>
            <a:r>
              <a:rPr lang="en-US" b="1" dirty="0" smtClean="0"/>
              <a:t>PLAN JP/ROX envisions a friendly, fun, walkable, safe, attractive and green community</a:t>
            </a:r>
            <a:endParaRPr lang="en-US" dirty="0"/>
          </a:p>
        </p:txBody>
      </p:sp>
      <p:pic>
        <p:nvPicPr>
          <p:cNvPr id="6" name="Picture 5" descr="checkmark-graphic-fre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394" y="1656320"/>
            <a:ext cx="481262" cy="444566"/>
          </a:xfrm>
          <a:prstGeom prst="rect">
            <a:avLst/>
          </a:prstGeom>
        </p:spPr>
      </p:pic>
      <p:pic>
        <p:nvPicPr>
          <p:cNvPr id="7" name="Picture 6" descr="checkmark-graphic-fre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394" y="2738853"/>
            <a:ext cx="481262" cy="444566"/>
          </a:xfrm>
          <a:prstGeom prst="rect">
            <a:avLst/>
          </a:prstGeom>
        </p:spPr>
      </p:pic>
      <p:pic>
        <p:nvPicPr>
          <p:cNvPr id="8" name="Picture 7" descr="checkmark-graphic-fre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394" y="4128047"/>
            <a:ext cx="481262" cy="444566"/>
          </a:xfrm>
          <a:prstGeom prst="rect">
            <a:avLst/>
          </a:prstGeom>
        </p:spPr>
      </p:pic>
      <p:pic>
        <p:nvPicPr>
          <p:cNvPr id="9" name="Picture 8" descr="checkmark-graphic-fre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0302" y="1642387"/>
            <a:ext cx="481262" cy="444566"/>
          </a:xfrm>
          <a:prstGeom prst="rect">
            <a:avLst/>
          </a:prstGeom>
        </p:spPr>
      </p:pic>
      <p:pic>
        <p:nvPicPr>
          <p:cNvPr id="10" name="Picture 9" descr="checkmark-graphic-fre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0302" y="4774032"/>
            <a:ext cx="481262" cy="4445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8017" y="1720118"/>
            <a:ext cx="4287274" cy="495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Promote new </a:t>
            </a:r>
            <a:r>
              <a:rPr lang="en-US" b="1" dirty="0" smtClean="0">
                <a:solidFill>
                  <a:srgbClr val="BF2F85"/>
                </a:solidFill>
              </a:rPr>
              <a:t>affordable housing</a:t>
            </a:r>
            <a:r>
              <a:rPr lang="en-US" dirty="0" smtClean="0">
                <a:solidFill>
                  <a:srgbClr val="BF2F85"/>
                </a:solidFill>
              </a:rPr>
              <a:t> </a:t>
            </a:r>
            <a:r>
              <a:rPr lang="en-US" dirty="0" smtClean="0"/>
              <a:t>and retail that supports the social and economic diversity of the area</a:t>
            </a:r>
            <a:endParaRPr lang="en-US" b="1" dirty="0" smtClean="0"/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BF2F85"/>
                </a:solidFill>
              </a:rPr>
              <a:t>Guide </a:t>
            </a:r>
            <a:r>
              <a:rPr lang="en-US" b="1" dirty="0">
                <a:solidFill>
                  <a:srgbClr val="BF2F85"/>
                </a:solidFill>
              </a:rPr>
              <a:t>growth </a:t>
            </a:r>
            <a:r>
              <a:rPr lang="en-US" dirty="0" smtClean="0"/>
              <a:t>that strengthens the community and respects the physical character of the existing residential areas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Increase </a:t>
            </a:r>
            <a:r>
              <a:rPr lang="en-US" dirty="0"/>
              <a:t>the </a:t>
            </a:r>
            <a:r>
              <a:rPr lang="en-US" b="1" dirty="0">
                <a:solidFill>
                  <a:srgbClr val="BF2F85"/>
                </a:solidFill>
              </a:rPr>
              <a:t>variety of uses </a:t>
            </a:r>
            <a:r>
              <a:rPr lang="en-US" dirty="0"/>
              <a:t>to create more innovative job and business opportunities, and strengthen existing local and small </a:t>
            </a:r>
            <a:r>
              <a:rPr lang="en-US" dirty="0" smtClean="0"/>
              <a:t>businesses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Promote </a:t>
            </a:r>
            <a:r>
              <a:rPr lang="en-US" dirty="0"/>
              <a:t>energy efficient buildings, </a:t>
            </a:r>
            <a:r>
              <a:rPr lang="en-US" b="1" dirty="0">
                <a:solidFill>
                  <a:srgbClr val="BF2F85"/>
                </a:solidFill>
              </a:rPr>
              <a:t>green</a:t>
            </a:r>
            <a:r>
              <a:rPr lang="en-US" dirty="0"/>
              <a:t> development, and neighborhood sustainability</a:t>
            </a:r>
          </a:p>
          <a:p>
            <a:pPr>
              <a:lnSpc>
                <a:spcPts val="1000"/>
              </a:lnSpc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54098" y="1720118"/>
            <a:ext cx="4041046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buAutoNum type="arabicPeriod" startAt="5"/>
            </a:pPr>
            <a:r>
              <a:rPr lang="en-US" dirty="0" smtClean="0"/>
              <a:t>Support</a:t>
            </a:r>
            <a:r>
              <a:rPr lang="en-US" b="1" dirty="0" smtClean="0">
                <a:solidFill>
                  <a:srgbClr val="BF2F85"/>
                </a:solidFill>
              </a:rPr>
              <a:t> </a:t>
            </a:r>
            <a:r>
              <a:rPr lang="en-US" b="1" dirty="0">
                <a:solidFill>
                  <a:srgbClr val="BF2F85"/>
                </a:solidFill>
              </a:rPr>
              <a:t>artistic</a:t>
            </a:r>
            <a:r>
              <a:rPr lang="en-US" dirty="0"/>
              <a:t>, civic, </a:t>
            </a:r>
            <a:r>
              <a:rPr lang="en-US" b="1" dirty="0">
                <a:solidFill>
                  <a:srgbClr val="BF2F85"/>
                </a:solidFill>
              </a:rPr>
              <a:t>cultural</a:t>
            </a:r>
            <a:r>
              <a:rPr lang="en-US" dirty="0"/>
              <a:t> and community </a:t>
            </a:r>
            <a:r>
              <a:rPr lang="en-US" dirty="0" smtClean="0"/>
              <a:t>assets</a:t>
            </a:r>
          </a:p>
          <a:p>
            <a:pPr marL="346075" indent="-346075">
              <a:buAutoNum type="arabicPeriod" startAt="5"/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 marL="346075" indent="-346075">
              <a:buAutoNum type="arabicPeriod" startAt="6"/>
            </a:pPr>
            <a:r>
              <a:rPr lang="en-US" dirty="0" smtClean="0"/>
              <a:t>Enhance </a:t>
            </a:r>
            <a:r>
              <a:rPr lang="en-US" b="1" dirty="0">
                <a:solidFill>
                  <a:srgbClr val="BF2F85"/>
                </a:solidFill>
              </a:rPr>
              <a:t>connections</a:t>
            </a:r>
            <a:r>
              <a:rPr lang="en-US" dirty="0"/>
              <a:t> in and around and out of the </a:t>
            </a:r>
            <a:r>
              <a:rPr lang="en-US" dirty="0" smtClean="0"/>
              <a:t>area</a:t>
            </a:r>
          </a:p>
          <a:p>
            <a:pPr marL="346075" indent="-346075">
              <a:buAutoNum type="arabicPeriod" startAt="6"/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 marL="346075" indent="-346075">
              <a:buAutoNum type="arabicPeriod" startAt="7"/>
            </a:pPr>
            <a:r>
              <a:rPr lang="en-US" dirty="0" smtClean="0"/>
              <a:t>Improve </a:t>
            </a:r>
            <a:r>
              <a:rPr lang="en-US" dirty="0"/>
              <a:t>the safety and reliability of the many options for </a:t>
            </a:r>
            <a:r>
              <a:rPr lang="en-US" b="1" dirty="0">
                <a:solidFill>
                  <a:srgbClr val="BF2F85"/>
                </a:solidFill>
              </a:rPr>
              <a:t>getting around </a:t>
            </a:r>
            <a:r>
              <a:rPr lang="en-US" dirty="0"/>
              <a:t>the </a:t>
            </a:r>
            <a:r>
              <a:rPr lang="en-US" dirty="0" smtClean="0"/>
              <a:t>area</a:t>
            </a:r>
          </a:p>
          <a:p>
            <a:pPr marL="346075" indent="-346075">
              <a:buAutoNum type="arabicPeriod" startAt="7"/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 marL="346075" indent="-346075"/>
            <a:r>
              <a:rPr lang="en-US" b="1" dirty="0"/>
              <a:t>8. 	</a:t>
            </a:r>
            <a:r>
              <a:rPr lang="en-US" dirty="0"/>
              <a:t>Create </a:t>
            </a:r>
            <a:r>
              <a:rPr lang="en-US" b="1" dirty="0">
                <a:solidFill>
                  <a:srgbClr val="BF2F85"/>
                </a:solidFill>
              </a:rPr>
              <a:t>active</a:t>
            </a:r>
            <a:r>
              <a:rPr lang="en-US" dirty="0"/>
              <a:t> and </a:t>
            </a:r>
            <a:r>
              <a:rPr lang="en-US" b="1" dirty="0">
                <a:solidFill>
                  <a:srgbClr val="BF2F85"/>
                </a:solidFill>
              </a:rPr>
              <a:t>vibrant</a:t>
            </a:r>
            <a:r>
              <a:rPr lang="en-US" b="1" dirty="0"/>
              <a:t> </a:t>
            </a:r>
            <a:r>
              <a:rPr lang="en-US" dirty="0"/>
              <a:t>streets, sidewalks and </a:t>
            </a:r>
            <a:r>
              <a:rPr lang="en-US" b="1" dirty="0">
                <a:solidFill>
                  <a:srgbClr val="BF2F85"/>
                </a:solidFill>
              </a:rPr>
              <a:t>public place</a:t>
            </a:r>
            <a:r>
              <a:rPr lang="en-US" dirty="0">
                <a:solidFill>
                  <a:srgbClr val="BF2F85"/>
                </a:solidFill>
              </a:rPr>
              <a:t>s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030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2452</TotalTime>
  <Words>1839</Words>
  <Application>Microsoft Office PowerPoint</Application>
  <PresentationFormat>On-screen Show (4:3)</PresentationFormat>
  <Paragraphs>418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Aleo</vt:lpstr>
      <vt:lpstr>Arial</vt:lpstr>
      <vt:lpstr>Calibri</vt:lpstr>
      <vt:lpstr>Courier New</vt:lpstr>
      <vt:lpstr>Open Sans</vt:lpstr>
      <vt:lpstr>Open Sans Semibold</vt:lpstr>
      <vt:lpstr>Times New Roman</vt:lpstr>
      <vt:lpstr>Wingdings</vt:lpstr>
      <vt:lpstr>Office Theme</vt:lpstr>
      <vt:lpstr>PLAN JP/ROX COMMUNITY WORKSHOP #5  DEVELOPMENT IDEAS &amp; FUTURE VISIONS FOR JP/ROX</vt:lpstr>
      <vt:lpstr>AGENDA</vt:lpstr>
      <vt:lpstr>PowerPoint Presentation</vt:lpstr>
      <vt:lpstr>PROCESS TO DATE</vt:lpstr>
      <vt:lpstr>PLAN JP/ROX THEMES</vt:lpstr>
      <vt:lpstr>COMMUNITY WORKSHOP #1 VISIONING SESSION</vt:lpstr>
      <vt:lpstr>PowerPoint Presentation</vt:lpstr>
      <vt:lpstr>PowerPoint Presentation</vt:lpstr>
      <vt:lpstr>PowerPoint Presentation</vt:lpstr>
      <vt:lpstr>COMMUNITY WORKSHOP #2</vt:lpstr>
      <vt:lpstr>PowerPoint Presentation</vt:lpstr>
      <vt:lpstr>PowerPoint Presentation</vt:lpstr>
      <vt:lpstr>PLAN JP/ROX THEMES</vt:lpstr>
      <vt:lpstr>PowerPoint Presentation</vt:lpstr>
      <vt:lpstr>PowerPoint Presentation</vt:lpstr>
      <vt:lpstr>PowerPoint Presentation</vt:lpstr>
      <vt:lpstr>JP/ROX HOUSING GOALS  Devin Quirk  Director of Operations Department of Neighborhood Development (DND)</vt:lpstr>
      <vt:lpstr>JP/ROX Housing Goal:</vt:lpstr>
      <vt:lpstr>Zoning Tools   To create affordable housing in private developments</vt:lpstr>
      <vt:lpstr>Subsidy tools  To fund affordable housing in community developments</vt:lpstr>
      <vt:lpstr>Policy Tools  Renters at risk in existing market rate housing</vt:lpstr>
      <vt:lpstr>Housing Need in JP/Rox</vt:lpstr>
      <vt:lpstr>Existing Housing in JP/ROX</vt:lpstr>
      <vt:lpstr>Estimating Need:  Census Block Groups that Generally Correspond with the Study Area </vt:lpstr>
      <vt:lpstr>Issue: Market renters at risk for displacement  Best Solution: Get them into deed-restricted units</vt:lpstr>
      <vt:lpstr>What do we mean by “Affordable Housing”</vt:lpstr>
      <vt:lpstr>The City and JP/ROX have a proud history of creating affordable housing</vt:lpstr>
      <vt:lpstr>Draft Housing Goals for Community Feedback</vt:lpstr>
      <vt:lpstr>Proposed Goal:  30% of all newly created housing in JP/ROX is deed restricted affordable</vt:lpstr>
      <vt:lpstr>How will we achieve the 30% goal?</vt:lpstr>
      <vt:lpstr>Additional Affordability through this Process</vt:lpstr>
      <vt:lpstr>PowerPoint Presentation</vt:lpstr>
      <vt:lpstr>PowerPoint Presentation</vt:lpstr>
      <vt:lpstr>PowerPoint Presentation</vt:lpstr>
      <vt:lpstr>Other Development/Market Concepts</vt:lpstr>
      <vt:lpstr>Development/Market Concepts (Cont’d)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Hu, Phillip</dc:creator>
  <cp:lastModifiedBy>Mensah, Lillian</cp:lastModifiedBy>
  <cp:revision>276</cp:revision>
  <dcterms:created xsi:type="dcterms:W3CDTF">2015-11-20T16:14:12Z</dcterms:created>
  <dcterms:modified xsi:type="dcterms:W3CDTF">2016-03-15T15:41:15Z</dcterms:modified>
</cp:coreProperties>
</file>