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Lst>
  <p:notesMasterIdLst>
    <p:notesMasterId r:id="rId42"/>
  </p:notesMasterIdLst>
  <p:handoutMasterIdLst>
    <p:handoutMasterId r:id="rId43"/>
  </p:handoutMasterIdLst>
  <p:sldIdLst>
    <p:sldId id="257" r:id="rId2"/>
    <p:sldId id="670" r:id="rId3"/>
    <p:sldId id="665" r:id="rId4"/>
    <p:sldId id="667" r:id="rId5"/>
    <p:sldId id="668" r:id="rId6"/>
    <p:sldId id="669" r:id="rId7"/>
    <p:sldId id="671" r:id="rId8"/>
    <p:sldId id="672" r:id="rId9"/>
    <p:sldId id="673" r:id="rId10"/>
    <p:sldId id="674" r:id="rId11"/>
    <p:sldId id="751" r:id="rId12"/>
    <p:sldId id="752" r:id="rId13"/>
    <p:sldId id="749" r:id="rId14"/>
    <p:sldId id="750" r:id="rId15"/>
    <p:sldId id="681" r:id="rId16"/>
    <p:sldId id="733" r:id="rId17"/>
    <p:sldId id="734" r:id="rId18"/>
    <p:sldId id="735" r:id="rId19"/>
    <p:sldId id="736" r:id="rId20"/>
    <p:sldId id="737" r:id="rId21"/>
    <p:sldId id="738" r:id="rId22"/>
    <p:sldId id="739" r:id="rId23"/>
    <p:sldId id="740" r:id="rId24"/>
    <p:sldId id="747" r:id="rId25"/>
    <p:sldId id="741" r:id="rId26"/>
    <p:sldId id="748" r:id="rId27"/>
    <p:sldId id="742" r:id="rId28"/>
    <p:sldId id="686" r:id="rId29"/>
    <p:sldId id="745" r:id="rId30"/>
    <p:sldId id="713" r:id="rId31"/>
    <p:sldId id="683" r:id="rId32"/>
    <p:sldId id="746" r:id="rId33"/>
    <p:sldId id="732" r:id="rId34"/>
    <p:sldId id="714" r:id="rId35"/>
    <p:sldId id="685" r:id="rId36"/>
    <p:sldId id="743" r:id="rId37"/>
    <p:sldId id="731" r:id="rId38"/>
    <p:sldId id="677" r:id="rId39"/>
    <p:sldId id="678" r:id="rId40"/>
    <p:sldId id="744"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464" userDrawn="1">
          <p15:clr>
            <a:srgbClr val="A4A3A4"/>
          </p15:clr>
        </p15:guide>
        <p15:guide id="2" pos="216" userDrawn="1">
          <p15:clr>
            <a:srgbClr val="A4A3A4"/>
          </p15:clr>
        </p15:guide>
        <p15:guide id="3" orient="horz" pos="1344" userDrawn="1">
          <p15:clr>
            <a:srgbClr val="A4A3A4"/>
          </p15:clr>
        </p15:guide>
        <p15:guide id="4" orient="horz" pos="3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olina, Viktorija" initials="AV" lastIdx="1" clrIdx="0">
    <p:extLst>
      <p:ext uri="{19B8F6BF-5375-455C-9EA6-DF929625EA0E}">
        <p15:presenceInfo xmlns:p15="http://schemas.microsoft.com/office/powerpoint/2012/main" userId="S-1-5-21-1505502826-170604473-1691616715-120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83B"/>
    <a:srgbClr val="41AD49"/>
    <a:srgbClr val="FF3399"/>
    <a:srgbClr val="F25520"/>
    <a:srgbClr val="BF2F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84582" autoAdjust="0"/>
  </p:normalViewPr>
  <p:slideViewPr>
    <p:cSldViewPr snapToGrid="0">
      <p:cViewPr varScale="1">
        <p:scale>
          <a:sx n="95" d="100"/>
          <a:sy n="95" d="100"/>
        </p:scale>
        <p:origin x="492" y="84"/>
      </p:cViewPr>
      <p:guideLst>
        <p:guide pos="7464"/>
        <p:guide pos="216"/>
        <p:guide orient="horz" pos="1344"/>
        <p:guide orient="horz" pos="3312"/>
      </p:guideLst>
    </p:cSldViewPr>
  </p:slideViewPr>
  <p:notesTextViewPr>
    <p:cViewPr>
      <p:scale>
        <a:sx n="3" d="2"/>
        <a:sy n="3" d="2"/>
      </p:scale>
      <p:origin x="0" y="0"/>
    </p:cViewPr>
  </p:notesTextViewPr>
  <p:sorterViewPr>
    <p:cViewPr varScale="1">
      <p:scale>
        <a:sx n="1" d="1"/>
        <a:sy n="1" d="1"/>
      </p:scale>
      <p:origin x="0" y="-7638"/>
    </p:cViewPr>
  </p:sorterViewPr>
  <p:notesViewPr>
    <p:cSldViewPr snapToGrid="0" showGuides="1">
      <p:cViewPr varScale="1">
        <p:scale>
          <a:sx n="81" d="100"/>
          <a:sy n="81" d="100"/>
        </p:scale>
        <p:origin x="31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4"/>
          </a:xfrm>
          <a:prstGeom prst="rect">
            <a:avLst/>
          </a:prstGeom>
        </p:spPr>
        <p:txBody>
          <a:bodyPr vert="horz" lIns="93062" tIns="46531" rIns="93062" bIns="46531" rtlCol="0"/>
          <a:lstStyle>
            <a:lvl1pPr algn="l">
              <a:defRPr sz="1200"/>
            </a:lvl1pPr>
          </a:lstStyle>
          <a:p>
            <a:r>
              <a:rPr lang="en-US" smtClean="0"/>
              <a:t>Presenter's Name</a:t>
            </a:r>
            <a:endParaRPr lang="en-US"/>
          </a:p>
        </p:txBody>
      </p:sp>
      <p:sp>
        <p:nvSpPr>
          <p:cNvPr id="3" name="Date Placeholder 2"/>
          <p:cNvSpPr>
            <a:spLocks noGrp="1"/>
          </p:cNvSpPr>
          <p:nvPr>
            <p:ph type="dt" sz="quarter" idx="1"/>
          </p:nvPr>
        </p:nvSpPr>
        <p:spPr>
          <a:xfrm>
            <a:off x="3970937" y="10"/>
            <a:ext cx="3037840" cy="466434"/>
          </a:xfrm>
          <a:prstGeom prst="rect">
            <a:avLst/>
          </a:prstGeom>
        </p:spPr>
        <p:txBody>
          <a:bodyPr vert="horz" lIns="93062" tIns="46531" rIns="93062" bIns="46531" rtlCol="0"/>
          <a:lstStyle>
            <a:lvl1pPr algn="r">
              <a:defRPr sz="1200"/>
            </a:lvl1pPr>
          </a:lstStyle>
          <a:p>
            <a:fld id="{076E3C8B-BEF4-4B58-BF54-11429CBDB5BA}" type="datetimeFigureOut">
              <a:rPr lang="en-US" smtClean="0"/>
              <a:pPr/>
              <a:t>4/19/2016</a:t>
            </a:fld>
            <a:endParaRPr lang="en-US"/>
          </a:p>
        </p:txBody>
      </p:sp>
      <p:sp>
        <p:nvSpPr>
          <p:cNvPr id="4" name="Footer Placeholder 3"/>
          <p:cNvSpPr>
            <a:spLocks noGrp="1"/>
          </p:cNvSpPr>
          <p:nvPr>
            <p:ph type="ftr" sz="quarter" idx="2"/>
          </p:nvPr>
        </p:nvSpPr>
        <p:spPr>
          <a:xfrm>
            <a:off x="0" y="8829976"/>
            <a:ext cx="3037840" cy="466433"/>
          </a:xfrm>
          <a:prstGeom prst="rect">
            <a:avLst/>
          </a:prstGeom>
        </p:spPr>
        <p:txBody>
          <a:bodyPr vert="horz" lIns="93062" tIns="46531" rIns="93062" bIns="46531" rtlCol="0" anchor="b"/>
          <a:lstStyle>
            <a:lvl1pPr algn="l">
              <a:defRPr sz="1200"/>
            </a:lvl1pPr>
          </a:lstStyle>
          <a:p>
            <a:endParaRPr lang="en-US"/>
          </a:p>
        </p:txBody>
      </p:sp>
      <p:sp>
        <p:nvSpPr>
          <p:cNvPr id="6" name="Slide Number Placeholder 5"/>
          <p:cNvSpPr>
            <a:spLocks noGrp="1"/>
          </p:cNvSpPr>
          <p:nvPr>
            <p:ph type="sldNum" sz="quarter" idx="3"/>
          </p:nvPr>
        </p:nvSpPr>
        <p:spPr>
          <a:xfrm>
            <a:off x="3970937" y="8829976"/>
            <a:ext cx="3037840" cy="466433"/>
          </a:xfrm>
          <a:prstGeom prst="rect">
            <a:avLst/>
          </a:prstGeom>
        </p:spPr>
        <p:txBody>
          <a:bodyPr vert="horz" lIns="93062" tIns="46531" rIns="93062" bIns="46531" rtlCol="0" anchor="b"/>
          <a:lstStyle>
            <a:lvl1pPr algn="r">
              <a:defRPr sz="1200"/>
            </a:lvl1pPr>
          </a:lstStyle>
          <a:p>
            <a:fld id="{5AFCB7B6-AF3E-43C1-9593-E3A910A76114}" type="slidenum">
              <a:rPr lang="en-US" smtClean="0"/>
              <a:pPr/>
              <a:t>‹#›</a:t>
            </a:fld>
            <a:endParaRPr lang="en-US"/>
          </a:p>
        </p:txBody>
      </p:sp>
    </p:spTree>
    <p:extLst>
      <p:ext uri="{BB962C8B-B14F-4D97-AF65-F5344CB8AC3E}">
        <p14:creationId xmlns:p14="http://schemas.microsoft.com/office/powerpoint/2010/main" val="7128079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0"/>
            <a:ext cx="3037840" cy="466434"/>
          </a:xfrm>
          <a:prstGeom prst="rect">
            <a:avLst/>
          </a:prstGeom>
        </p:spPr>
        <p:txBody>
          <a:bodyPr vert="horz" lIns="93062" tIns="46531" rIns="93062" bIns="46531" rtlCol="0"/>
          <a:lstStyle>
            <a:lvl1pPr algn="l">
              <a:defRPr sz="1200"/>
            </a:lvl1pPr>
          </a:lstStyle>
          <a:p>
            <a:r>
              <a:rPr lang="en-US" smtClean="0"/>
              <a:t>Presenter's Name</a:t>
            </a:r>
            <a:endParaRPr lang="en-US"/>
          </a:p>
        </p:txBody>
      </p:sp>
      <p:sp>
        <p:nvSpPr>
          <p:cNvPr id="3" name="Date Placeholder 2"/>
          <p:cNvSpPr>
            <a:spLocks noGrp="1"/>
          </p:cNvSpPr>
          <p:nvPr>
            <p:ph type="dt" idx="1"/>
          </p:nvPr>
        </p:nvSpPr>
        <p:spPr>
          <a:xfrm>
            <a:off x="3970937" y="10"/>
            <a:ext cx="3037840" cy="466434"/>
          </a:xfrm>
          <a:prstGeom prst="rect">
            <a:avLst/>
          </a:prstGeom>
        </p:spPr>
        <p:txBody>
          <a:bodyPr vert="horz" lIns="93062" tIns="46531" rIns="93062" bIns="46531" rtlCol="0"/>
          <a:lstStyle>
            <a:lvl1pPr algn="r">
              <a:defRPr sz="1200"/>
            </a:lvl1pPr>
          </a:lstStyle>
          <a:p>
            <a:fld id="{C828AB38-F415-466B-8511-DF5CDA64EB4C}" type="datetimeFigureOut">
              <a:rPr lang="en-US" smtClean="0"/>
              <a:pPr/>
              <a:t>4/19/2016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062" tIns="46531" rIns="93062" bIns="46531" rtlCol="0" anchor="ctr"/>
          <a:lstStyle/>
          <a:p>
            <a:endParaRPr lang="en-US"/>
          </a:p>
        </p:txBody>
      </p:sp>
      <p:sp>
        <p:nvSpPr>
          <p:cNvPr id="5" name="Notes Placeholder 4"/>
          <p:cNvSpPr>
            <a:spLocks noGrp="1"/>
          </p:cNvSpPr>
          <p:nvPr>
            <p:ph type="body" sz="quarter" idx="3"/>
          </p:nvPr>
        </p:nvSpPr>
        <p:spPr>
          <a:xfrm>
            <a:off x="701040" y="4473896"/>
            <a:ext cx="5608320" cy="3660458"/>
          </a:xfrm>
          <a:prstGeom prst="rect">
            <a:avLst/>
          </a:prstGeom>
        </p:spPr>
        <p:txBody>
          <a:bodyPr vert="horz" lIns="93062" tIns="46531" rIns="93062" bIns="46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6"/>
            <a:ext cx="3037840" cy="466433"/>
          </a:xfrm>
          <a:prstGeom prst="rect">
            <a:avLst/>
          </a:prstGeom>
        </p:spPr>
        <p:txBody>
          <a:bodyPr vert="horz" lIns="93062" tIns="46531" rIns="93062" bIns="46531"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76"/>
            <a:ext cx="3037840" cy="466433"/>
          </a:xfrm>
          <a:prstGeom prst="rect">
            <a:avLst/>
          </a:prstGeom>
        </p:spPr>
        <p:txBody>
          <a:bodyPr vert="horz" lIns="93062" tIns="46531" rIns="93062" bIns="46531" rtlCol="0" anchor="b"/>
          <a:lstStyle>
            <a:lvl1pPr algn="r">
              <a:defRPr sz="1200"/>
            </a:lvl1pPr>
          </a:lstStyle>
          <a:p>
            <a:fld id="{04EDA9E5-0714-4A22-A56E-59AF2ADE0FC9}" type="slidenum">
              <a:rPr lang="en-US" smtClean="0"/>
              <a:pPr/>
              <a:t>‹#›</a:t>
            </a:fld>
            <a:endParaRPr lang="en-US"/>
          </a:p>
        </p:txBody>
      </p:sp>
    </p:spTree>
    <p:extLst>
      <p:ext uri="{BB962C8B-B14F-4D97-AF65-F5344CB8AC3E}">
        <p14:creationId xmlns:p14="http://schemas.microsoft.com/office/powerpoint/2010/main" val="32398957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a:t>
            </a:fld>
            <a:endParaRPr lang="en-US"/>
          </a:p>
        </p:txBody>
      </p:sp>
    </p:spTree>
    <p:extLst>
      <p:ext uri="{BB962C8B-B14F-4D97-AF65-F5344CB8AC3E}">
        <p14:creationId xmlns:p14="http://schemas.microsoft.com/office/powerpoint/2010/main" val="1561203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mobility, we’re thinking</a:t>
            </a:r>
            <a:r>
              <a:rPr lang="en-US" baseline="0" dirty="0" smtClean="0"/>
              <a:t> about more than the movement of cars or the needs of people with disabilities. We use the term mobility to describe how everyone gets around – you might walk to the bus stop, go for a run with your dog, drive to the train station to pick up a friend, grab a </a:t>
            </a:r>
            <a:r>
              <a:rPr lang="en-US" baseline="0" dirty="0" err="1" smtClean="0"/>
              <a:t>Hubway</a:t>
            </a:r>
            <a:r>
              <a:rPr lang="en-US" baseline="0" dirty="0" smtClean="0"/>
              <a:t>, ride your bike to Franklin Park, or ride in a taxi/</a:t>
            </a:r>
            <a:r>
              <a:rPr lang="en-US" baseline="0" dirty="0" err="1" smtClean="0"/>
              <a:t>lyft</a:t>
            </a:r>
            <a:r>
              <a:rPr lang="en-US" baseline="0" dirty="0" smtClean="0"/>
              <a:t>/</a:t>
            </a:r>
            <a:r>
              <a:rPr lang="en-US" baseline="0" dirty="0" err="1" smtClean="0"/>
              <a:t>uber</a:t>
            </a:r>
            <a:r>
              <a:rPr lang="en-US" baseline="0" dirty="0" smtClean="0"/>
              <a:t> coming home from dinner. We care about how you move and how your neighbors move and want to facilitate you to take the trips you want to take.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110117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mobility, we’re thinking</a:t>
            </a:r>
            <a:r>
              <a:rPr lang="en-US" baseline="0" dirty="0" smtClean="0"/>
              <a:t> about more than the movement of cars or the needs of people with disabilities. We use the term mobility to describe how everyone gets around – you might walk to the bus stop, go for a run with your dog, drive to the train station to pick up a friend, grab a </a:t>
            </a:r>
            <a:r>
              <a:rPr lang="en-US" baseline="0" dirty="0" err="1" smtClean="0"/>
              <a:t>Hubway</a:t>
            </a:r>
            <a:r>
              <a:rPr lang="en-US" baseline="0" dirty="0" smtClean="0"/>
              <a:t>, ride your bike to Franklin Park, or ride in a taxi/</a:t>
            </a:r>
            <a:r>
              <a:rPr lang="en-US" baseline="0" dirty="0" err="1" smtClean="0"/>
              <a:t>lyft</a:t>
            </a:r>
            <a:r>
              <a:rPr lang="en-US" baseline="0" dirty="0" smtClean="0"/>
              <a:t>/</a:t>
            </a:r>
            <a:r>
              <a:rPr lang="en-US" baseline="0" dirty="0" err="1" smtClean="0"/>
              <a:t>uber</a:t>
            </a:r>
            <a:r>
              <a:rPr lang="en-US" baseline="0" dirty="0" smtClean="0"/>
              <a:t> coming home from dinner. We care about how you move and how your neighbors move and want to facilitate you to take the trips you want to take.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68265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talk about mobility, we’re thinking</a:t>
            </a:r>
            <a:r>
              <a:rPr lang="en-US" baseline="0" dirty="0" smtClean="0"/>
              <a:t> about more than the movement of cars or the needs of people with disabilities. We use the term mobility to describe how everyone gets around – you might walk to the bus stop, go for a run with your dog, drive to the train station to pick up a friend, grab a </a:t>
            </a:r>
            <a:r>
              <a:rPr lang="en-US" baseline="0" dirty="0" err="1" smtClean="0"/>
              <a:t>Hubway</a:t>
            </a:r>
            <a:r>
              <a:rPr lang="en-US" baseline="0" dirty="0" smtClean="0"/>
              <a:t>, ride your bike to Franklin Park, or ride in a taxi/</a:t>
            </a:r>
            <a:r>
              <a:rPr lang="en-US" baseline="0" dirty="0" err="1" smtClean="0"/>
              <a:t>lyft</a:t>
            </a:r>
            <a:r>
              <a:rPr lang="en-US" baseline="0" dirty="0" smtClean="0"/>
              <a:t>/</a:t>
            </a:r>
            <a:r>
              <a:rPr lang="en-US" baseline="0" dirty="0" err="1" smtClean="0"/>
              <a:t>uber</a:t>
            </a:r>
            <a:r>
              <a:rPr lang="en-US" baseline="0" dirty="0" smtClean="0"/>
              <a:t> coming home from dinner. We care about how you move and how your neighbors move and want to facilitate you to take the trips you want to take.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16</a:t>
            </a:fld>
            <a:endParaRPr lang="en-US"/>
          </a:p>
        </p:txBody>
      </p:sp>
    </p:spTree>
    <p:extLst>
      <p:ext uri="{BB962C8B-B14F-4D97-AF65-F5344CB8AC3E}">
        <p14:creationId xmlns:p14="http://schemas.microsoft.com/office/powerpoint/2010/main" val="4204149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Today we’ll be exploring how you get around the neighborhood</a:t>
            </a:r>
            <a:r>
              <a:rPr lang="en-US" baseline="0" dirty="0" smtClean="0"/>
              <a:t> study area today and you’ll have the opportunity to identify specific areas that could operate differently. We look forward to your feedback, but before we get there we want to give you a little bit of context for some other initiatives of the Boston Transportation Department that are already happening and affect the area. </a:t>
            </a:r>
            <a:endParaRPr lang="en-US" dirty="0" smtClean="0"/>
          </a:p>
          <a:p>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17</a:t>
            </a:fld>
            <a:endParaRPr lang="en-US"/>
          </a:p>
        </p:txBody>
      </p:sp>
    </p:spTree>
    <p:extLst>
      <p:ext uri="{BB962C8B-B14F-4D97-AF65-F5344CB8AC3E}">
        <p14:creationId xmlns:p14="http://schemas.microsoft.com/office/powerpoint/2010/main" val="156081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Boston’s complete</a:t>
            </a:r>
            <a:r>
              <a:rPr lang="en-US" baseline="0" dirty="0" smtClean="0"/>
              <a:t> street guidelines were approved in 2013 and have since been used to guide all reconstruction and new construction on our city streets. Using the guidelines, streets include elements that are multi-modal (designed for more than cars), green (things like sustainably powered street lights and trees), and smart (leverage the power of technology from smart phones to signal timing).</a:t>
            </a:r>
            <a:endParaRPr lang="en-US" dirty="0" smtClean="0"/>
          </a:p>
          <a:p>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18</a:t>
            </a:fld>
            <a:endParaRPr lang="en-US"/>
          </a:p>
        </p:txBody>
      </p:sp>
    </p:spTree>
    <p:extLst>
      <p:ext uri="{BB962C8B-B14F-4D97-AF65-F5344CB8AC3E}">
        <p14:creationId xmlns:p14="http://schemas.microsoft.com/office/powerpoint/2010/main" val="2544729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 Boston 2030 is our citywide mobility plan that</a:t>
            </a:r>
            <a:r>
              <a:rPr lang="en-US" baseline="0" dirty="0" smtClean="0"/>
              <a:t> is currently underway. Last winter we collected 5,000 questions about getting around Boston in the future. 600 people weighed in on potential goals and vision at the Visioning Lab last spring. This fall we collected about 3,000 project and policy ideas that we are in the process of evaluating. We hope that you will visit our website (goboston2030.org) to read the Vision Framework and the ideas we’ve collected and to stay involved in selecting projects for the Action Plan. </a:t>
            </a:r>
            <a:endParaRPr lang="en-US" dirty="0" smtClean="0"/>
          </a:p>
          <a:p>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19</a:t>
            </a:fld>
            <a:endParaRPr lang="en-US"/>
          </a:p>
        </p:txBody>
      </p:sp>
    </p:spTree>
    <p:extLst>
      <p:ext uri="{BB962C8B-B14F-4D97-AF65-F5344CB8AC3E}">
        <p14:creationId xmlns:p14="http://schemas.microsoft.com/office/powerpoint/2010/main" val="2161160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Go Boston 2030’s vision focuses on equity, economic opportunity, and responsiveness</a:t>
            </a:r>
            <a:r>
              <a:rPr lang="en-US" baseline="0" dirty="0" smtClean="0"/>
              <a:t> to climate change.</a:t>
            </a:r>
            <a:endParaRPr lang="en-US" dirty="0" smtClean="0"/>
          </a:p>
          <a:p>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20</a:t>
            </a:fld>
            <a:endParaRPr lang="en-US"/>
          </a:p>
        </p:txBody>
      </p:sp>
    </p:spTree>
    <p:extLst>
      <p:ext uri="{BB962C8B-B14F-4D97-AF65-F5344CB8AC3E}">
        <p14:creationId xmlns:p14="http://schemas.microsoft.com/office/powerpoint/2010/main" val="152351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Go Boston 2030 emphasizes</a:t>
            </a:r>
            <a:r>
              <a:rPr lang="en-US" baseline="0" dirty="0" smtClean="0"/>
              <a:t> goals and targets for access, safety, and reliability in addition to other goals and targets for six other themes.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21</a:t>
            </a:fld>
            <a:endParaRPr lang="en-US"/>
          </a:p>
        </p:txBody>
      </p:sp>
    </p:spTree>
    <p:extLst>
      <p:ext uri="{BB962C8B-B14F-4D97-AF65-F5344CB8AC3E}">
        <p14:creationId xmlns:p14="http://schemas.microsoft.com/office/powerpoint/2010/main" val="3889377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a:t>
            </a:r>
            <a:r>
              <a:rPr lang="en-US" baseline="0" dirty="0" smtClean="0"/>
              <a:t> were 79 traffic-related deaths on Boston’s streets between 2010 and 2014, prompting a demand for Vision Zero – an initiative aimed at eliminated these fatalities on our roadways through better designs and new policies. The action plan lays out four critical areas of focus and is already responding to the sites of recent crashes and fatalities. You can indicate where you feel unsafe walking, biking, or driving @ </a:t>
            </a:r>
            <a:endParaRPr lang="en-US" dirty="0" smtClean="0"/>
          </a:p>
          <a:p>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22</a:t>
            </a:fld>
            <a:endParaRPr lang="en-US"/>
          </a:p>
        </p:txBody>
      </p:sp>
    </p:spTree>
    <p:extLst>
      <p:ext uri="{BB962C8B-B14F-4D97-AF65-F5344CB8AC3E}">
        <p14:creationId xmlns:p14="http://schemas.microsoft.com/office/powerpoint/2010/main" val="2875553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Boston’s </a:t>
            </a:r>
            <a:r>
              <a:rPr lang="en-US" dirty="0" err="1" smtClean="0"/>
              <a:t>Greenlinks</a:t>
            </a:r>
            <a:r>
              <a:rPr lang="en-US" dirty="0" smtClean="0"/>
              <a:t> program is focused</a:t>
            </a:r>
            <a:r>
              <a:rPr lang="en-US" baseline="0" dirty="0" smtClean="0"/>
              <a:t> on connecting people to parks and paths on foot and on bikes. You can learn more about the existing and proposed greenways and connections on the BTD website. Green Street and Glen Road are proposed as a connection between Jamaica Pond and Franklin Park.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review of BTD initiatives isn’t designed to limit your thinking tonight but to let you know the many things you can think about relating to mobility , which can fit into a larger context of connections through and across the city as well as the way the street in front of your house feels. </a:t>
            </a:r>
            <a:endParaRPr lang="en-US" dirty="0" smtClean="0"/>
          </a:p>
          <a:p>
            <a:r>
              <a:rPr lang="en-US" baseline="0" dirty="0" smtClean="0"/>
              <a:t>And if you have transportation ideas beyond the scope of tonight’s activities, you can connect with one of these projects to share additional ideas.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23</a:t>
            </a:fld>
            <a:endParaRPr lang="en-US"/>
          </a:p>
        </p:txBody>
      </p:sp>
    </p:spTree>
    <p:extLst>
      <p:ext uri="{BB962C8B-B14F-4D97-AF65-F5344CB8AC3E}">
        <p14:creationId xmlns:p14="http://schemas.microsoft.com/office/powerpoint/2010/main" val="2175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CN</a:t>
            </a:r>
            <a:r>
              <a:rPr lang="en-US" baseline="0" dirty="0" smtClean="0"/>
              <a:t> – Please go ahead and reword anything</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a:t>
            </a:fld>
            <a:endParaRPr lang="en-US"/>
          </a:p>
        </p:txBody>
      </p:sp>
    </p:spTree>
    <p:extLst>
      <p:ext uri="{BB962C8B-B14F-4D97-AF65-F5344CB8AC3E}">
        <p14:creationId xmlns:p14="http://schemas.microsoft.com/office/powerpoint/2010/main" val="869192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Boston’s </a:t>
            </a:r>
            <a:r>
              <a:rPr lang="en-US" dirty="0" err="1" smtClean="0"/>
              <a:t>Greenlinks</a:t>
            </a:r>
            <a:r>
              <a:rPr lang="en-US" dirty="0" smtClean="0"/>
              <a:t> program is focused</a:t>
            </a:r>
            <a:r>
              <a:rPr lang="en-US" baseline="0" dirty="0" smtClean="0"/>
              <a:t> on connecting people to parks and paths on foot and on bikes. You can learn more about the existing and proposed greenways and connections on the BTD website. Green Street and Glen Road are proposed as a connection between Jamaica Pond and Franklin Park.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review of BTD initiatives isn’t designed to limit your thinking tonight but to let you know the many things you can think about relating to mobility , which can fit into a larger context of connections through and across the city as well as the way the street in front of your house feels. </a:t>
            </a:r>
            <a:endParaRPr lang="en-US" dirty="0" smtClean="0"/>
          </a:p>
          <a:p>
            <a:r>
              <a:rPr lang="en-US" baseline="0" dirty="0" smtClean="0"/>
              <a:t>And if you have transportation ideas beyond the scope of tonight’s activities, you can connect with one of these projects to share additional ideas. </a:t>
            </a:r>
            <a:endParaRPr lang="en-US" dirty="0"/>
          </a:p>
        </p:txBody>
      </p:sp>
      <p:sp>
        <p:nvSpPr>
          <p:cNvPr id="4" name="Slide Number Placeholder 3"/>
          <p:cNvSpPr>
            <a:spLocks noGrp="1"/>
          </p:cNvSpPr>
          <p:nvPr>
            <p:ph type="sldNum" sz="quarter" idx="10"/>
          </p:nvPr>
        </p:nvSpPr>
        <p:spPr/>
        <p:txBody>
          <a:bodyPr/>
          <a:lstStyle/>
          <a:p>
            <a:fld id="{EC9DE495-0BD8-4403-AFC4-3CB2863E28AA}" type="slidenum">
              <a:rPr lang="en-US" smtClean="0"/>
              <a:pPr/>
              <a:t>24</a:t>
            </a:fld>
            <a:endParaRPr lang="en-US"/>
          </a:p>
        </p:txBody>
      </p:sp>
    </p:spTree>
    <p:extLst>
      <p:ext uri="{BB962C8B-B14F-4D97-AF65-F5344CB8AC3E}">
        <p14:creationId xmlns:p14="http://schemas.microsoft.com/office/powerpoint/2010/main" val="3685141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2013 Boston Bikes Network plan has a variety of facilities proposed for the study area. These include making Atherton, Green, and Glen safer for bikes within the next five years and improving Washington, </a:t>
            </a:r>
            <a:r>
              <a:rPr lang="en-US" baseline="0" dirty="0" err="1" smtClean="0"/>
              <a:t>Signourney</a:t>
            </a:r>
            <a:r>
              <a:rPr lang="en-US" baseline="0" smtClean="0"/>
              <a:t>, </a:t>
            </a:r>
            <a:r>
              <a:rPr lang="en-US" baseline="0" dirty="0" smtClean="0"/>
              <a:t>and Forest Hills Street for bikes further in the future. </a:t>
            </a:r>
          </a:p>
        </p:txBody>
      </p:sp>
      <p:sp>
        <p:nvSpPr>
          <p:cNvPr id="4" name="Slide Number Placeholder 3"/>
          <p:cNvSpPr>
            <a:spLocks noGrp="1"/>
          </p:cNvSpPr>
          <p:nvPr>
            <p:ph type="sldNum" sz="quarter" idx="10"/>
          </p:nvPr>
        </p:nvSpPr>
        <p:spPr/>
        <p:txBody>
          <a:bodyPr/>
          <a:lstStyle/>
          <a:p>
            <a:fld id="{EC9DE495-0BD8-4403-AFC4-3CB2863E28AA}" type="slidenum">
              <a:rPr lang="en-US" smtClean="0"/>
              <a:pPr/>
              <a:t>25</a:t>
            </a:fld>
            <a:endParaRPr lang="en-US"/>
          </a:p>
        </p:txBody>
      </p:sp>
    </p:spTree>
    <p:extLst>
      <p:ext uri="{BB962C8B-B14F-4D97-AF65-F5344CB8AC3E}">
        <p14:creationId xmlns:p14="http://schemas.microsoft.com/office/powerpoint/2010/main" val="2993360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2013 Boston Bikes Network plan has a variety of facilities proposed for the study area. These include making Atherton, Green, and Glen safer for bikes within the next five years and improving Washington, </a:t>
            </a:r>
            <a:r>
              <a:rPr lang="en-US" baseline="0" dirty="0" err="1" smtClean="0"/>
              <a:t>Signourney</a:t>
            </a:r>
            <a:r>
              <a:rPr lang="en-US" baseline="0" dirty="0" smtClean="0"/>
              <a:t>, and Forest Hills Street for bikes further in the future. </a:t>
            </a:r>
          </a:p>
        </p:txBody>
      </p:sp>
      <p:sp>
        <p:nvSpPr>
          <p:cNvPr id="4" name="Slide Number Placeholder 3"/>
          <p:cNvSpPr>
            <a:spLocks noGrp="1"/>
          </p:cNvSpPr>
          <p:nvPr>
            <p:ph type="sldNum" sz="quarter" idx="10"/>
          </p:nvPr>
        </p:nvSpPr>
        <p:spPr/>
        <p:txBody>
          <a:bodyPr/>
          <a:lstStyle/>
          <a:p>
            <a:fld id="{EC9DE495-0BD8-4403-AFC4-3CB2863E28AA}" type="slidenum">
              <a:rPr lang="en-US" smtClean="0"/>
              <a:pPr/>
              <a:t>26</a:t>
            </a:fld>
            <a:endParaRPr lang="en-US"/>
          </a:p>
        </p:txBody>
      </p:sp>
    </p:spTree>
    <p:extLst>
      <p:ext uri="{BB962C8B-B14F-4D97-AF65-F5344CB8AC3E}">
        <p14:creationId xmlns:p14="http://schemas.microsoft.com/office/powerpoint/2010/main" val="3814758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27</a:t>
            </a:fld>
            <a:endParaRPr lang="en-US"/>
          </a:p>
        </p:txBody>
      </p:sp>
    </p:spTree>
    <p:extLst>
      <p:ext uri="{BB962C8B-B14F-4D97-AF65-F5344CB8AC3E}">
        <p14:creationId xmlns:p14="http://schemas.microsoft.com/office/powerpoint/2010/main" val="3168611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CD</a:t>
            </a:r>
            <a:r>
              <a:rPr lang="en-US" baseline="0" dirty="0" smtClean="0"/>
              <a:t> – Image will be updated 4/15</a:t>
            </a:r>
            <a:endParaRPr lang="en-US" dirty="0" smtClean="0"/>
          </a:p>
        </p:txBody>
      </p:sp>
      <p:sp>
        <p:nvSpPr>
          <p:cNvPr id="4" name="Slide Number Placeholder 3"/>
          <p:cNvSpPr>
            <a:spLocks noGrp="1"/>
          </p:cNvSpPr>
          <p:nvPr>
            <p:ph type="sldNum" sz="quarter" idx="10"/>
          </p:nvPr>
        </p:nvSpPr>
        <p:spPr/>
        <p:txBody>
          <a:bodyPr/>
          <a:lstStyle/>
          <a:p>
            <a:fld id="{04EDA9E5-0714-4A22-A56E-59AF2ADE0FC9}" type="slidenum">
              <a:rPr lang="en-US" smtClean="0"/>
              <a:pPr/>
              <a:t>28</a:t>
            </a:fld>
            <a:endParaRPr lang="en-US"/>
          </a:p>
        </p:txBody>
      </p:sp>
    </p:spTree>
    <p:extLst>
      <p:ext uri="{BB962C8B-B14F-4D97-AF65-F5344CB8AC3E}">
        <p14:creationId xmlns:p14="http://schemas.microsoft.com/office/powerpoint/2010/main" val="325996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29</a:t>
            </a:fld>
            <a:endParaRPr lang="en-US"/>
          </a:p>
        </p:txBody>
      </p:sp>
    </p:spTree>
    <p:extLst>
      <p:ext uri="{BB962C8B-B14F-4D97-AF65-F5344CB8AC3E}">
        <p14:creationId xmlns:p14="http://schemas.microsoft.com/office/powerpoint/2010/main" val="994543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CD</a:t>
            </a:r>
            <a:r>
              <a:rPr lang="en-US" baseline="0" dirty="0" smtClean="0"/>
              <a:t> – Image will </a:t>
            </a:r>
            <a:r>
              <a:rPr lang="en-US" baseline="0" smtClean="0"/>
              <a:t>be updated on 4/19</a:t>
            </a:r>
            <a:endParaRPr lang="en-US" dirty="0" smtClean="0"/>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30</a:t>
            </a:fld>
            <a:endParaRPr lang="en-US"/>
          </a:p>
        </p:txBody>
      </p:sp>
    </p:spTree>
    <p:extLst>
      <p:ext uri="{BB962C8B-B14F-4D97-AF65-F5344CB8AC3E}">
        <p14:creationId xmlns:p14="http://schemas.microsoft.com/office/powerpoint/2010/main" val="3226186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31</a:t>
            </a:fld>
            <a:endParaRPr lang="en-US"/>
          </a:p>
        </p:txBody>
      </p:sp>
    </p:spTree>
    <p:extLst>
      <p:ext uri="{BB962C8B-B14F-4D97-AF65-F5344CB8AC3E}">
        <p14:creationId xmlns:p14="http://schemas.microsoft.com/office/powerpoint/2010/main" val="3220939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32</a:t>
            </a:fld>
            <a:endParaRPr lang="en-US"/>
          </a:p>
        </p:txBody>
      </p:sp>
    </p:spTree>
    <p:extLst>
      <p:ext uri="{BB962C8B-B14F-4D97-AF65-F5344CB8AC3E}">
        <p14:creationId xmlns:p14="http://schemas.microsoft.com/office/powerpoint/2010/main" val="775870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34</a:t>
            </a:fld>
            <a:endParaRPr lang="en-US"/>
          </a:p>
        </p:txBody>
      </p:sp>
    </p:spTree>
    <p:extLst>
      <p:ext uri="{BB962C8B-B14F-4D97-AF65-F5344CB8AC3E}">
        <p14:creationId xmlns:p14="http://schemas.microsoft.com/office/powerpoint/2010/main" val="194286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a:t>
            </a:fld>
            <a:endParaRPr lang="en-US"/>
          </a:p>
        </p:txBody>
      </p:sp>
    </p:spTree>
    <p:extLst>
      <p:ext uri="{BB962C8B-B14F-4D97-AF65-F5344CB8AC3E}">
        <p14:creationId xmlns:p14="http://schemas.microsoft.com/office/powerpoint/2010/main" val="3840489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35</a:t>
            </a:fld>
            <a:endParaRPr lang="en-US"/>
          </a:p>
        </p:txBody>
      </p:sp>
    </p:spTree>
    <p:extLst>
      <p:ext uri="{BB962C8B-B14F-4D97-AF65-F5344CB8AC3E}">
        <p14:creationId xmlns:p14="http://schemas.microsoft.com/office/powerpoint/2010/main" val="1656797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CD</a:t>
            </a:r>
            <a:r>
              <a:rPr lang="en-US" baseline="0" dirty="0" smtClean="0"/>
              <a:t> – Image will be updated 4/15</a:t>
            </a:r>
            <a:endParaRPr lang="en-US" dirty="0" smtClean="0"/>
          </a:p>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36</a:t>
            </a:fld>
            <a:endParaRPr lang="en-US"/>
          </a:p>
        </p:txBody>
      </p:sp>
    </p:spTree>
    <p:extLst>
      <p:ext uri="{BB962C8B-B14F-4D97-AF65-F5344CB8AC3E}">
        <p14:creationId xmlns:p14="http://schemas.microsoft.com/office/powerpoint/2010/main" val="570295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37</a:t>
            </a:fld>
            <a:endParaRPr lang="en-US" dirty="0"/>
          </a:p>
        </p:txBody>
      </p:sp>
    </p:spTree>
    <p:extLst>
      <p:ext uri="{BB962C8B-B14F-4D97-AF65-F5344CB8AC3E}">
        <p14:creationId xmlns:p14="http://schemas.microsoft.com/office/powerpoint/2010/main" val="34059176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CN – This photo is</a:t>
            </a:r>
            <a:r>
              <a:rPr lang="en-US" baseline="0" dirty="0" smtClean="0"/>
              <a:t> from JP/</a:t>
            </a:r>
            <a:r>
              <a:rPr lang="en-US" baseline="0" dirty="0" err="1" smtClean="0"/>
              <a:t>Rox</a:t>
            </a:r>
            <a:r>
              <a:rPr lang="en-US" baseline="0" dirty="0" smtClean="0"/>
              <a:t>, so note sure if we want </a:t>
            </a:r>
            <a:r>
              <a:rPr lang="en-US" baseline="0" smtClean="0"/>
              <a:t>to use it or not?</a:t>
            </a:r>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38</a:t>
            </a:fld>
            <a:endParaRPr lang="en-US"/>
          </a:p>
        </p:txBody>
      </p:sp>
    </p:spTree>
    <p:extLst>
      <p:ext uri="{BB962C8B-B14F-4D97-AF65-F5344CB8AC3E}">
        <p14:creationId xmlns:p14="http://schemas.microsoft.com/office/powerpoint/2010/main" val="41284375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39</a:t>
            </a:fld>
            <a:endParaRPr lang="en-US"/>
          </a:p>
        </p:txBody>
      </p:sp>
    </p:spTree>
    <p:extLst>
      <p:ext uri="{BB962C8B-B14F-4D97-AF65-F5344CB8AC3E}">
        <p14:creationId xmlns:p14="http://schemas.microsoft.com/office/powerpoint/2010/main" val="30891847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40</a:t>
            </a:fld>
            <a:endParaRPr lang="en-US"/>
          </a:p>
        </p:txBody>
      </p:sp>
    </p:spTree>
    <p:extLst>
      <p:ext uri="{BB962C8B-B14F-4D97-AF65-F5344CB8AC3E}">
        <p14:creationId xmlns:p14="http://schemas.microsoft.com/office/powerpoint/2010/main" val="85597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KEEP BOARD DATE???</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4</a:t>
            </a:fld>
            <a:endParaRPr lang="en-US"/>
          </a:p>
        </p:txBody>
      </p:sp>
    </p:spTree>
    <p:extLst>
      <p:ext uri="{BB962C8B-B14F-4D97-AF65-F5344CB8AC3E}">
        <p14:creationId xmlns:p14="http://schemas.microsoft.com/office/powerpoint/2010/main" val="1119036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7</a:t>
            </a:fld>
            <a:endParaRPr lang="en-US"/>
          </a:p>
        </p:txBody>
      </p:sp>
    </p:spTree>
    <p:extLst>
      <p:ext uri="{BB962C8B-B14F-4D97-AF65-F5344CB8AC3E}">
        <p14:creationId xmlns:p14="http://schemas.microsoft.com/office/powerpoint/2010/main" val="1033851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9</a:t>
            </a:fld>
            <a:endParaRPr lang="en-US"/>
          </a:p>
        </p:txBody>
      </p:sp>
    </p:spTree>
    <p:extLst>
      <p:ext uri="{BB962C8B-B14F-4D97-AF65-F5344CB8AC3E}">
        <p14:creationId xmlns:p14="http://schemas.microsoft.com/office/powerpoint/2010/main" val="194410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PLEASE ADD NOTES HERE. Thanks</a:t>
            </a:r>
            <a:r>
              <a:rPr lang="en-US" baseline="0" dirty="0" smtClean="0"/>
              <a:t> - CN</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10</a:t>
            </a:fld>
            <a:endParaRPr lang="en-US"/>
          </a:p>
        </p:txBody>
      </p:sp>
    </p:spTree>
    <p:extLst>
      <p:ext uri="{BB962C8B-B14F-4D97-AF65-F5344CB8AC3E}">
        <p14:creationId xmlns:p14="http://schemas.microsoft.com/office/powerpoint/2010/main" val="1575283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CN – We can also opt for a photo that has people in it, not sure what people prefer.</a:t>
            </a:r>
            <a:endParaRPr lang="en-US" dirty="0"/>
          </a:p>
        </p:txBody>
      </p:sp>
      <p:sp>
        <p:nvSpPr>
          <p:cNvPr id="4" name="Slide Number Placeholder 3"/>
          <p:cNvSpPr>
            <a:spLocks noGrp="1"/>
          </p:cNvSpPr>
          <p:nvPr>
            <p:ph type="sldNum" sz="quarter" idx="10"/>
          </p:nvPr>
        </p:nvSpPr>
        <p:spPr/>
        <p:txBody>
          <a:bodyPr/>
          <a:lstStyle/>
          <a:p>
            <a:fld id="{04EDA9E5-0714-4A22-A56E-59AF2ADE0FC9}" type="slidenum">
              <a:rPr lang="en-US" smtClean="0"/>
              <a:pPr/>
              <a:t>11</a:t>
            </a:fld>
            <a:endParaRPr lang="en-US"/>
          </a:p>
        </p:txBody>
      </p:sp>
    </p:spTree>
    <p:extLst>
      <p:ext uri="{BB962C8B-B14F-4D97-AF65-F5344CB8AC3E}">
        <p14:creationId xmlns:p14="http://schemas.microsoft.com/office/powerpoint/2010/main" val="1301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DA9E5-0714-4A22-A56E-59AF2ADE0FC9}" type="slidenum">
              <a:rPr lang="en-US" smtClean="0"/>
              <a:pPr/>
              <a:t>12</a:t>
            </a:fld>
            <a:endParaRPr lang="en-US"/>
          </a:p>
        </p:txBody>
      </p:sp>
    </p:spTree>
    <p:extLst>
      <p:ext uri="{BB962C8B-B14F-4D97-AF65-F5344CB8AC3E}">
        <p14:creationId xmlns:p14="http://schemas.microsoft.com/office/powerpoint/2010/main" val="3439722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0" y="4458351"/>
            <a:ext cx="12192000" cy="932688"/>
          </a:xfrm>
          <a:prstGeom prst="rect">
            <a:avLst/>
          </a:prstGeom>
        </p:spPr>
        <p:txBody>
          <a:bodyPr anchor="b">
            <a:normAutofit/>
          </a:bodyPr>
          <a:lstStyle>
            <a:lvl1pPr algn="ctr">
              <a:defRPr sz="4800" b="1" i="0" cap="all" baseline="0">
                <a:solidFill>
                  <a:srgbClr val="EE283B"/>
                </a:solidFill>
                <a:latin typeface="Open Sans" panose="020B0606030504020204" pitchFamily="34" charset="0"/>
              </a:defRPr>
            </a:lvl1pPr>
          </a:lstStyle>
          <a:p>
            <a:r>
              <a:rPr lang="en-US" dirty="0" smtClean="0"/>
              <a:t>Presentation Title</a:t>
            </a:r>
            <a:endParaRPr lang="en-US" dirty="0"/>
          </a:p>
        </p:txBody>
      </p:sp>
      <p:sp>
        <p:nvSpPr>
          <p:cNvPr id="5" name="Text Placeholder 4"/>
          <p:cNvSpPr>
            <a:spLocks noGrp="1"/>
          </p:cNvSpPr>
          <p:nvPr>
            <p:ph type="body" sz="quarter" idx="10" hasCustomPrompt="1"/>
          </p:nvPr>
        </p:nvSpPr>
        <p:spPr>
          <a:xfrm>
            <a:off x="0" y="5365638"/>
            <a:ext cx="12192000" cy="1474074"/>
          </a:xfrm>
        </p:spPr>
        <p:txBody>
          <a:bodyPr/>
          <a:lstStyle>
            <a:lvl1pPr marL="0" indent="0" algn="ctr">
              <a:lnSpc>
                <a:spcPct val="100000"/>
              </a:lnSpc>
              <a:spcBef>
                <a:spcPts val="0"/>
              </a:spcBef>
              <a:spcAft>
                <a:spcPts val="400"/>
              </a:spcAft>
              <a:buNone/>
              <a:defRPr sz="1800" baseline="0"/>
            </a:lvl1pPr>
          </a:lstStyle>
          <a:p>
            <a:pPr lvl="0"/>
            <a:r>
              <a:rPr lang="en-US" dirty="0" smtClean="0"/>
              <a:t>Presenter’s Name/ Department</a:t>
            </a:r>
          </a:p>
          <a:p>
            <a:pPr lvl="0"/>
            <a:r>
              <a:rPr lang="en-US" dirty="0" smtClean="0"/>
              <a:t>9th Floor City Hall </a:t>
            </a:r>
          </a:p>
          <a:p>
            <a:pPr lvl="0"/>
            <a:r>
              <a:rPr lang="en-US" dirty="0" smtClean="0"/>
              <a:t>July 6, 2015</a:t>
            </a:r>
          </a:p>
          <a:p>
            <a:pPr lvl="0"/>
            <a:endParaRPr lang="en-US" dirty="0"/>
          </a:p>
        </p:txBody>
      </p:sp>
      <p:sp>
        <p:nvSpPr>
          <p:cNvPr id="2" name="Rectangle 1"/>
          <p:cNvSpPr/>
          <p:nvPr userDrawn="1"/>
        </p:nvSpPr>
        <p:spPr>
          <a:xfrm>
            <a:off x="173736" y="6534912"/>
            <a:ext cx="1545336"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0205" r="1621" b="15644"/>
          <a:stretch/>
        </p:blipFill>
        <p:spPr>
          <a:xfrm>
            <a:off x="-15240" y="-38100"/>
            <a:ext cx="12207240" cy="4479470"/>
          </a:xfrm>
          <a:prstGeom prst="rect">
            <a:avLst/>
          </a:prstGeom>
        </p:spPr>
      </p:pic>
    </p:spTree>
    <p:extLst>
      <p:ext uri="{BB962C8B-B14F-4D97-AF65-F5344CB8AC3E}">
        <p14:creationId xmlns:p14="http://schemas.microsoft.com/office/powerpoint/2010/main" val="10363726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42900" y="1456660"/>
            <a:ext cx="11468100" cy="4944139"/>
          </a:xfrm>
        </p:spPr>
        <p:txBody>
          <a:bodyPr/>
          <a:lstStyle>
            <a:lvl1pPr marL="457189" indent="-457189">
              <a:buFont typeface="+mj-lt"/>
              <a:buAutoNum type="arabicPeriod"/>
              <a:defRPr/>
            </a:lvl1pPr>
            <a:lvl2pPr marL="457189" indent="0">
              <a:buFont typeface="+mj-lt"/>
              <a:buNone/>
              <a:defRPr/>
            </a:lvl2pPr>
            <a:lvl3pPr marL="1371566" indent="-457189">
              <a:buFont typeface="+mj-lt"/>
              <a:buAutoNum type="arabicPeriod"/>
              <a:defRPr/>
            </a:lvl3pPr>
            <a:lvl4pPr marL="1828754" indent="-457189">
              <a:buFont typeface="+mj-lt"/>
              <a:buAutoNum type="arabicPeriod"/>
              <a:defRPr/>
            </a:lvl4pPr>
            <a:lvl5pPr marL="2285943" indent="-457189">
              <a:buFont typeface="+mj-lt"/>
              <a:buAutoNum type="arabicPeriod"/>
              <a:defRPr/>
            </a:lvl5pPr>
          </a:lstStyle>
          <a:p>
            <a:pPr lvl="0"/>
            <a:r>
              <a:rPr lang="en-US" dirty="0" smtClean="0"/>
              <a:t>Click to edit Master text styles</a:t>
            </a:r>
          </a:p>
        </p:txBody>
      </p:sp>
      <p:sp>
        <p:nvSpPr>
          <p:cNvPr id="4"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41544332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4869712" y="1064525"/>
            <a:ext cx="7432157" cy="5488675"/>
          </a:xfrm>
        </p:spPr>
        <p:txBody>
          <a:bodyPr/>
          <a:lstStyle/>
          <a:p>
            <a:r>
              <a:rPr lang="en-US" dirty="0" smtClean="0"/>
              <a:t>Click icon to add picture</a:t>
            </a:r>
            <a:endParaRPr lang="en-US" dirty="0"/>
          </a:p>
        </p:txBody>
      </p:sp>
      <p:cxnSp>
        <p:nvCxnSpPr>
          <p:cNvPr id="19" name="Straight Connector 18"/>
          <p:cNvCxnSpPr/>
          <p:nvPr userDrawn="1"/>
        </p:nvCxnSpPr>
        <p:spPr>
          <a:xfrm>
            <a:off x="-179105" y="3429000"/>
            <a:ext cx="5156633" cy="844"/>
          </a:xfrm>
          <a:prstGeom prst="line">
            <a:avLst/>
          </a:prstGeom>
          <a:ln w="38100">
            <a:solidFill>
              <a:srgbClr val="EE283B"/>
            </a:solidFill>
          </a:ln>
        </p:spPr>
        <p:style>
          <a:lnRef idx="1">
            <a:schemeClr val="accent1"/>
          </a:lnRef>
          <a:fillRef idx="0">
            <a:schemeClr val="accent1"/>
          </a:fillRef>
          <a:effectRef idx="0">
            <a:schemeClr val="accent1"/>
          </a:effectRef>
          <a:fontRef idx="minor">
            <a:schemeClr val="tx1"/>
          </a:fontRef>
        </p:style>
      </p:cxnSp>
      <p:sp>
        <p:nvSpPr>
          <p:cNvPr id="21" name="Text Placeholder 20"/>
          <p:cNvSpPr>
            <a:spLocks noGrp="1"/>
          </p:cNvSpPr>
          <p:nvPr>
            <p:ph type="body" sz="quarter" idx="14" hasCustomPrompt="1"/>
          </p:nvPr>
        </p:nvSpPr>
        <p:spPr>
          <a:xfrm>
            <a:off x="253842" y="1852052"/>
            <a:ext cx="3645058" cy="1576947"/>
          </a:xfrm>
        </p:spPr>
        <p:txBody>
          <a:bodyPr>
            <a:noAutofit/>
          </a:bodyPr>
          <a:lstStyle>
            <a:lvl1pPr marL="0" indent="0" algn="l">
              <a:buNone/>
              <a:defRPr sz="13500">
                <a:ln w="28575">
                  <a:solidFill>
                    <a:srgbClr val="EE283B"/>
                  </a:solidFill>
                </a:ln>
                <a:pattFill prst="ltUpDiag">
                  <a:fgClr>
                    <a:srgbClr val="EE283B"/>
                  </a:fgClr>
                  <a:bgClr>
                    <a:schemeClr val="bg1"/>
                  </a:bgClr>
                </a:patt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smtClean="0"/>
              <a:t>01</a:t>
            </a:r>
            <a:endParaRPr lang="en-US" dirty="0"/>
          </a:p>
        </p:txBody>
      </p:sp>
      <p:sp>
        <p:nvSpPr>
          <p:cNvPr id="23" name="Text Placeholder 22"/>
          <p:cNvSpPr>
            <a:spLocks noGrp="1"/>
          </p:cNvSpPr>
          <p:nvPr>
            <p:ph type="body" sz="quarter" idx="15" hasCustomPrompt="1"/>
          </p:nvPr>
        </p:nvSpPr>
        <p:spPr>
          <a:xfrm>
            <a:off x="253842" y="3524250"/>
            <a:ext cx="4467612" cy="949705"/>
          </a:xfrm>
        </p:spPr>
        <p:txBody>
          <a:bodyPr>
            <a:normAutofit/>
          </a:bodyPr>
          <a:lstStyle>
            <a:lvl1pPr marL="0" indent="0" algn="l">
              <a:buNone/>
              <a:defRPr sz="2400" b="1" baseline="0">
                <a:solidFill>
                  <a:schemeClr val="bg2">
                    <a:lumMod val="50000"/>
                  </a:schemeClr>
                </a:solidFill>
              </a:defRPr>
            </a:lvl1pPr>
          </a:lstStyle>
          <a:p>
            <a:pPr lvl="0"/>
            <a:r>
              <a:rPr lang="en-US" dirty="0" smtClean="0"/>
              <a:t>SECTION TITLE</a:t>
            </a:r>
            <a:endParaRPr lang="en-US" dirty="0"/>
          </a:p>
        </p:txBody>
      </p:sp>
    </p:spTree>
    <p:extLst>
      <p:ext uri="{BB962C8B-B14F-4D97-AF65-F5344CB8AC3E}">
        <p14:creationId xmlns:p14="http://schemas.microsoft.com/office/powerpoint/2010/main" val="12513416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11" userDrawn="1">
          <p15:clr>
            <a:srgbClr val="FBAE40"/>
          </p15:clr>
        </p15:guide>
        <p15:guide id="2" pos="3940" userDrawn="1">
          <p15:clr>
            <a:srgbClr val="FBAE40"/>
          </p15:clr>
        </p15:guide>
        <p15:guide id="3" orient="horz" pos="2160" userDrawn="1">
          <p15:clr>
            <a:srgbClr val="FBAE40"/>
          </p15:clr>
        </p15:guide>
        <p15:guide id="4" orient="horz" pos="2088" userDrawn="1">
          <p15:clr>
            <a:srgbClr val="FBAE40"/>
          </p15:clr>
        </p15:guide>
        <p15:guide id="5" orient="horz" pos="22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821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7"/>
          <p:cNvSpPr>
            <a:spLocks noGrp="1"/>
          </p:cNvSpPr>
          <p:nvPr>
            <p:ph type="body" sz="quarter" idx="18" hasCustomPrompt="1"/>
          </p:nvPr>
        </p:nvSpPr>
        <p:spPr>
          <a:xfrm>
            <a:off x="342903" y="1344457"/>
            <a:ext cx="11468100"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401972857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_Bullets">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342905" y="885171"/>
            <a:ext cx="3831932" cy="433834"/>
          </a:xfrm>
          <a:prstGeom prst="rect">
            <a:avLst/>
          </a:prstGeom>
        </p:spPr>
        <p:txBody>
          <a:bodyPr vert="horz" lIns="91440" tIns="45720" rIns="91440" bIns="45720" rtlCol="0" anchor="ctr">
            <a:normAutofit/>
          </a:bodyPr>
          <a:lstStyle/>
          <a:p>
            <a:r>
              <a:rPr lang="en-US" dirty="0" smtClean="0"/>
              <a:t>edit</a:t>
            </a:r>
            <a:endParaRPr lang="en-US" dirty="0"/>
          </a:p>
        </p:txBody>
      </p:sp>
      <p:sp>
        <p:nvSpPr>
          <p:cNvPr id="3" name="Text Placeholder 7"/>
          <p:cNvSpPr>
            <a:spLocks noGrp="1"/>
          </p:cNvSpPr>
          <p:nvPr>
            <p:ph type="body" sz="quarter" idx="18" hasCustomPrompt="1"/>
          </p:nvPr>
        </p:nvSpPr>
        <p:spPr>
          <a:xfrm>
            <a:off x="342905" y="1344457"/>
            <a:ext cx="3822696"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
        <p:nvSpPr>
          <p:cNvPr id="6" name="Text Placeholder 2"/>
          <p:cNvSpPr>
            <a:spLocks noGrp="1"/>
          </p:cNvSpPr>
          <p:nvPr>
            <p:ph type="body" idx="1" hasCustomPrompt="1"/>
          </p:nvPr>
        </p:nvSpPr>
        <p:spPr>
          <a:xfrm>
            <a:off x="342901" y="1817782"/>
            <a:ext cx="3831935" cy="306582"/>
          </a:xfrm>
        </p:spPr>
        <p:txBody>
          <a:bodyPr anchor="b">
            <a:noAutofit/>
          </a:bodyPr>
          <a:lstStyle>
            <a:lvl1pPr marL="0" indent="0">
              <a:buNone/>
              <a:defRPr sz="1800" b="1">
                <a:solidFill>
                  <a:schemeClr val="bg2">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Add Header</a:t>
            </a:r>
          </a:p>
        </p:txBody>
      </p:sp>
      <p:sp>
        <p:nvSpPr>
          <p:cNvPr id="7" name="Content Placeholder 3"/>
          <p:cNvSpPr>
            <a:spLocks noGrp="1"/>
          </p:cNvSpPr>
          <p:nvPr>
            <p:ph sz="half" idx="2"/>
          </p:nvPr>
        </p:nvSpPr>
        <p:spPr>
          <a:xfrm>
            <a:off x="342903" y="2133600"/>
            <a:ext cx="3822697" cy="4419607"/>
          </a:xfrm>
        </p:spPr>
        <p:txBody>
          <a:bodyPr>
            <a:normAutofit/>
          </a:bodyPr>
          <a:lstStyle>
            <a:lvl1pPr marL="228594" indent="-228594">
              <a:buFont typeface="Arial" panose="020B0604020202020204" pitchFamily="34" charset="0"/>
              <a:buChar char="•"/>
              <a:defRPr sz="1600"/>
            </a:lvl1pPr>
            <a:lvl2pPr>
              <a:defRPr sz="1400"/>
            </a:lvl2pPr>
            <a:lvl3pPr>
              <a:defRPr sz="1400"/>
            </a:lvl3pPr>
            <a:lvl4pPr>
              <a:defRPr sz="14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693246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2"/>
          <p:cNvSpPr>
            <a:spLocks noGrp="1"/>
          </p:cNvSpPr>
          <p:nvPr>
            <p:ph type="body" idx="1" hasCustomPrompt="1"/>
          </p:nvPr>
        </p:nvSpPr>
        <p:spPr>
          <a:xfrm>
            <a:off x="342903" y="1762364"/>
            <a:ext cx="5161099" cy="361472"/>
          </a:xfrm>
        </p:spPr>
        <p:txBody>
          <a:bodyPr anchor="b">
            <a:noAutofit/>
          </a:bodyPr>
          <a:lstStyle>
            <a:lvl1pPr marL="0" indent="0">
              <a:buNone/>
              <a:defRPr sz="1800" b="1">
                <a:solidFill>
                  <a:schemeClr val="bg2">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smtClean="0"/>
              <a:t>Click To Add Header</a:t>
            </a:r>
          </a:p>
        </p:txBody>
      </p:sp>
      <p:sp>
        <p:nvSpPr>
          <p:cNvPr id="10" name="Content Placeholder 3"/>
          <p:cNvSpPr>
            <a:spLocks noGrp="1"/>
          </p:cNvSpPr>
          <p:nvPr>
            <p:ph sz="half" idx="2"/>
          </p:nvPr>
        </p:nvSpPr>
        <p:spPr>
          <a:xfrm>
            <a:off x="342903" y="2123837"/>
            <a:ext cx="11468100" cy="4429370"/>
          </a:xfrm>
        </p:spPr>
        <p:txBody>
          <a:bodyPr>
            <a:normAutofit/>
          </a:bodyPr>
          <a:lstStyle>
            <a:lvl1pPr>
              <a:defRPr sz="1800"/>
            </a:lvl1pPr>
            <a:lvl2pPr>
              <a:defRPr sz="1600"/>
            </a:lvl2pPr>
            <a:lvl3pPr>
              <a:defRPr sz="1600"/>
            </a:lvl3pPr>
            <a:lvl4pPr>
              <a:defRPr sz="16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itle Placeholder 1"/>
          <p:cNvSpPr>
            <a:spLocks noGrp="1"/>
          </p:cNvSpPr>
          <p:nvPr>
            <p:ph type="title"/>
          </p:nvPr>
        </p:nvSpPr>
        <p:spPr>
          <a:xfrm>
            <a:off x="342903" y="885171"/>
            <a:ext cx="11468100" cy="43383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6" name="Text Placeholder 7"/>
          <p:cNvSpPr>
            <a:spLocks noGrp="1"/>
          </p:cNvSpPr>
          <p:nvPr>
            <p:ph type="body" sz="quarter" idx="18" hasCustomPrompt="1"/>
          </p:nvPr>
        </p:nvSpPr>
        <p:spPr>
          <a:xfrm>
            <a:off x="342903" y="1344457"/>
            <a:ext cx="11468100" cy="325418"/>
          </a:xfrm>
        </p:spPr>
        <p:txBody>
          <a:bodyPr>
            <a:noAutofit/>
          </a:bodyPr>
          <a:lstStyle>
            <a:lvl1pPr marL="0" indent="0">
              <a:buNone/>
              <a:defRPr sz="2200" b="1" baseline="0">
                <a:solidFill>
                  <a:schemeClr val="bg2">
                    <a:lumMod val="75000"/>
                  </a:schemeClr>
                </a:solidFill>
              </a:defRPr>
            </a:lvl1pPr>
          </a:lstStyle>
          <a:p>
            <a:pPr lvl="0"/>
            <a:r>
              <a:rPr lang="en-US" dirty="0" smtClean="0"/>
              <a:t>Click to add Subtitle</a:t>
            </a:r>
            <a:endParaRPr lang="en-US" dirty="0"/>
          </a:p>
        </p:txBody>
      </p:sp>
    </p:spTree>
    <p:extLst>
      <p:ext uri="{BB962C8B-B14F-4D97-AF65-F5344CB8AC3E}">
        <p14:creationId xmlns:p14="http://schemas.microsoft.com/office/powerpoint/2010/main" val="342240878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224" userDrawn="1">
          <p15:clr>
            <a:srgbClr val="FBAE40"/>
          </p15:clr>
        </p15:guide>
        <p15:guide id="2" orient="horz" pos="2352" userDrawn="1">
          <p15:clr>
            <a:srgbClr val="FBAE40"/>
          </p15:clr>
        </p15:guide>
        <p15:guide id="3" orient="horz" pos="1896" userDrawn="1">
          <p15:clr>
            <a:srgbClr val="FBAE40"/>
          </p15:clr>
        </p15:guide>
        <p15:guide id="4"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342903" y="871670"/>
            <a:ext cx="11468100" cy="5986330"/>
          </a:xfrm>
        </p:spPr>
        <p:txBody>
          <a:bodyPr/>
          <a:lstStyle>
            <a:lvl1pPr marL="0" indent="0">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17656549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1" y="855365"/>
            <a:ext cx="10535243" cy="54147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42901" y="1452013"/>
            <a:ext cx="10535243" cy="51011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9" name="Picture 8"/>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138" y="-31717"/>
            <a:ext cx="12200140" cy="827314"/>
          </a:xfrm>
          <a:prstGeom prst="rect">
            <a:avLst/>
          </a:prstGeom>
        </p:spPr>
      </p:pic>
      <p:sp>
        <p:nvSpPr>
          <p:cNvPr id="11" name="Rectangle 10"/>
          <p:cNvSpPr/>
          <p:nvPr userDrawn="1"/>
        </p:nvSpPr>
        <p:spPr>
          <a:xfrm>
            <a:off x="0" y="727764"/>
            <a:ext cx="12192000" cy="72431"/>
          </a:xfrm>
          <a:prstGeom prst="rect">
            <a:avLst/>
          </a:prstGeom>
          <a:solidFill>
            <a:srgbClr val="EE283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00"/>
          </a:p>
        </p:txBody>
      </p:sp>
      <p:sp>
        <p:nvSpPr>
          <p:cNvPr id="13" name="TextBox 12"/>
          <p:cNvSpPr txBox="1"/>
          <p:nvPr userDrawn="1"/>
        </p:nvSpPr>
        <p:spPr>
          <a:xfrm>
            <a:off x="300730" y="30182"/>
            <a:ext cx="8769383" cy="623376"/>
          </a:xfrm>
          <a:prstGeom prst="rect">
            <a:avLst/>
          </a:prstGeom>
          <a:noFill/>
        </p:spPr>
        <p:txBody>
          <a:bodyPr wrap="square" rtlCol="0">
            <a:spAutoFit/>
          </a:bodyPr>
          <a:lstStyle/>
          <a:p>
            <a:r>
              <a:rPr lang="en-US" sz="2400" b="1" dirty="0" smtClean="0">
                <a:solidFill>
                  <a:schemeClr val="bg1"/>
                </a:solidFill>
                <a:latin typeface="Aleo" panose="020F0502020204030203" pitchFamily="34" charset="0"/>
              </a:rPr>
              <a:t>PLAN</a:t>
            </a:r>
            <a:r>
              <a:rPr lang="en-US" sz="2400" dirty="0" smtClean="0">
                <a:solidFill>
                  <a:schemeClr val="bg1"/>
                </a:solidFill>
                <a:latin typeface="Aleo" panose="020F0502020204030203" pitchFamily="34" charset="0"/>
              </a:rPr>
              <a:t>: Dudley Square</a:t>
            </a:r>
            <a:endParaRPr lang="en-US" sz="2400" baseline="0" dirty="0" smtClean="0">
              <a:solidFill>
                <a:schemeClr val="bg1"/>
              </a:solidFill>
              <a:latin typeface="Aleo" panose="020F0502020204030203" pitchFamily="34" charset="0"/>
            </a:endParaRPr>
          </a:p>
          <a:p>
            <a:r>
              <a:rPr lang="en-US" sz="1051" i="1" baseline="0" dirty="0" smtClean="0">
                <a:solidFill>
                  <a:schemeClr val="bg1"/>
                </a:solidFill>
                <a:latin typeface="Aleo" panose="020F0502020204030203" pitchFamily="34" charset="0"/>
              </a:rPr>
              <a:t>Preserve. Enhance. Grow. </a:t>
            </a:r>
            <a:endParaRPr lang="en-US" sz="1051" i="1" dirty="0">
              <a:solidFill>
                <a:schemeClr val="bg1"/>
              </a:solidFill>
              <a:latin typeface="Aleo" panose="020F0502020204030203" pitchFamily="34" charset="0"/>
            </a:endParaRPr>
          </a:p>
        </p:txBody>
      </p:sp>
      <p:pic>
        <p:nvPicPr>
          <p:cNvPr id="14" name="Picture 13"/>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0214517" y="149689"/>
            <a:ext cx="1596487" cy="403376"/>
          </a:xfrm>
          <a:prstGeom prst="rect">
            <a:avLst/>
          </a:prstGeom>
        </p:spPr>
      </p:pic>
    </p:spTree>
    <p:extLst>
      <p:ext uri="{BB962C8B-B14F-4D97-AF65-F5344CB8AC3E}">
        <p14:creationId xmlns:p14="http://schemas.microsoft.com/office/powerpoint/2010/main" val="3131368857"/>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15" r:id="rId3"/>
    <p:sldLayoutId id="2147483713" r:id="rId4"/>
    <p:sldLayoutId id="2147483714" r:id="rId5"/>
    <p:sldLayoutId id="2147483716" r:id="rId6"/>
    <p:sldLayoutId id="2147483705" r:id="rId7"/>
    <p:sldLayoutId id="2147483711" r:id="rId8"/>
  </p:sldLayoutIdLst>
  <p:timing>
    <p:tnLst>
      <p:par>
        <p:cTn id="1" dur="indefinite" restart="never" nodeType="tmRoot"/>
      </p:par>
    </p:tnLst>
  </p:timing>
  <p:hf hdr="0"/>
  <p:txStyles>
    <p:title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p:titleStyle>
    <p:body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6" userDrawn="1">
          <p15:clr>
            <a:srgbClr val="F26B43"/>
          </p15:clr>
        </p15:guide>
        <p15:guide id="2" pos="216" userDrawn="1">
          <p15:clr>
            <a:srgbClr val="F26B43"/>
          </p15:clr>
        </p15:guide>
        <p15:guide id="3" pos="3840" userDrawn="1">
          <p15:clr>
            <a:srgbClr val="F26B43"/>
          </p15:clr>
        </p15:guide>
        <p15:guide id="4" pos="7464" userDrawn="1">
          <p15:clr>
            <a:srgbClr val="F26B43"/>
          </p15:clr>
        </p15:guide>
        <p15:guide id="5" orient="horz" pos="4128" userDrawn="1">
          <p15:clr>
            <a:srgbClr val="F26B43"/>
          </p15:clr>
        </p15:guide>
        <p15:guide id="6"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58351"/>
            <a:ext cx="12192000" cy="1460668"/>
          </a:xfrm>
        </p:spPr>
        <p:txBody>
          <a:bodyPr>
            <a:normAutofit/>
          </a:bodyPr>
          <a:lstStyle/>
          <a:p>
            <a:r>
              <a:rPr lang="en-US" dirty="0" smtClean="0"/>
              <a:t>Transportation &amp; public Realm Workshop</a:t>
            </a:r>
            <a:endParaRPr lang="en-US" dirty="0"/>
          </a:p>
        </p:txBody>
      </p:sp>
      <p:sp>
        <p:nvSpPr>
          <p:cNvPr id="3" name="Text Placeholder 2"/>
          <p:cNvSpPr>
            <a:spLocks noGrp="1"/>
          </p:cNvSpPr>
          <p:nvPr>
            <p:ph type="body" sz="quarter" idx="10"/>
          </p:nvPr>
        </p:nvSpPr>
        <p:spPr>
          <a:xfrm>
            <a:off x="0" y="5604386"/>
            <a:ext cx="12192000" cy="1235325"/>
          </a:xfrm>
        </p:spPr>
        <p:txBody>
          <a:bodyPr>
            <a:normAutofit/>
          </a:bodyPr>
          <a:lstStyle/>
          <a:p>
            <a:endParaRPr lang="en-US" sz="2800" dirty="0" smtClean="0"/>
          </a:p>
          <a:p>
            <a:r>
              <a:rPr lang="en-US" sz="2800" smtClean="0"/>
              <a:t>April 19</a:t>
            </a:r>
            <a:r>
              <a:rPr lang="en-US" sz="2800" dirty="0" smtClean="0"/>
              <a:t>, 2016</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43749"/>
            <a:ext cx="2796363" cy="11142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0047" y="247518"/>
            <a:ext cx="3911905" cy="3911905"/>
          </a:xfrm>
          <a:prstGeom prst="rect">
            <a:avLst/>
          </a:prstGeom>
          <a:effectLst>
            <a:outerShdw blurRad="88900" dist="50800" dir="2400000" sx="103000" sy="103000" algn="l" rotWithShape="0">
              <a:prstClr val="black">
                <a:alpha val="40000"/>
              </a:prstClr>
            </a:outerShdw>
          </a:effectLst>
        </p:spPr>
      </p:pic>
      <p:pic>
        <p:nvPicPr>
          <p:cNvPr id="8" name="Picture 2" descr="T:\CommunityPlanning\CP Initiatives &amp; Studies\PLAN\PLAN Dudley Square\GRAPHICS\City Seal  MJW .jpg"/>
          <p:cNvPicPr>
            <a:picLocks noChangeAspect="1" noChangeArrowheads="1"/>
          </p:cNvPicPr>
          <p:nvPr/>
        </p:nvPicPr>
        <p:blipFill>
          <a:blip r:embed="rId5" cstate="print"/>
          <a:srcRect/>
          <a:stretch>
            <a:fillRect/>
          </a:stretch>
        </p:blipFill>
        <p:spPr bwMode="auto">
          <a:xfrm>
            <a:off x="10623698" y="5289698"/>
            <a:ext cx="1568302" cy="1568302"/>
          </a:xfrm>
          <a:prstGeom prst="rect">
            <a:avLst/>
          </a:prstGeom>
          <a:noFill/>
        </p:spPr>
      </p:pic>
    </p:spTree>
    <p:extLst>
      <p:ext uri="{BB962C8B-B14F-4D97-AF65-F5344CB8AC3E}">
        <p14:creationId xmlns:p14="http://schemas.microsoft.com/office/powerpoint/2010/main" val="1785108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Walking tour comments</a:t>
            </a:r>
            <a:endParaRPr lang="en-US" dirty="0"/>
          </a:p>
        </p:txBody>
      </p:sp>
      <p:sp>
        <p:nvSpPr>
          <p:cNvPr id="3" name="Text Placeholder 2"/>
          <p:cNvSpPr>
            <a:spLocks noGrp="1"/>
          </p:cNvSpPr>
          <p:nvPr>
            <p:ph type="body" sz="quarter" idx="18"/>
          </p:nvPr>
        </p:nvSpPr>
        <p:spPr/>
        <p:txBody>
          <a:bodyPr/>
          <a:lstStyle/>
          <a:p>
            <a:r>
              <a:rPr lang="en-US" dirty="0" smtClean="0"/>
              <a:t>March 16, 2016</a:t>
            </a:r>
            <a:endParaRPr lang="en-US" dirty="0"/>
          </a:p>
        </p:txBody>
      </p:sp>
      <p:sp>
        <p:nvSpPr>
          <p:cNvPr id="4" name="TextBox 3"/>
          <p:cNvSpPr txBox="1"/>
          <p:nvPr/>
        </p:nvSpPr>
        <p:spPr>
          <a:xfrm>
            <a:off x="342903" y="1975104"/>
            <a:ext cx="4082793" cy="646331"/>
          </a:xfrm>
          <a:prstGeom prst="rect">
            <a:avLst/>
          </a:prstGeom>
          <a:noFill/>
        </p:spPr>
        <p:txBody>
          <a:bodyPr wrap="square" rtlCol="0">
            <a:spAutoFit/>
          </a:bodyPr>
          <a:lstStyle/>
          <a:p>
            <a:r>
              <a:rPr lang="en-US" i="1" dirty="0" smtClean="0"/>
              <a:t>Physical </a:t>
            </a:r>
            <a:r>
              <a:rPr lang="en-US" i="1" dirty="0"/>
              <a:t>planning must support people already here </a:t>
            </a:r>
          </a:p>
        </p:txBody>
      </p:sp>
      <p:sp>
        <p:nvSpPr>
          <p:cNvPr id="5" name="TextBox 4"/>
          <p:cNvSpPr txBox="1"/>
          <p:nvPr/>
        </p:nvSpPr>
        <p:spPr>
          <a:xfrm>
            <a:off x="342897" y="3138075"/>
            <a:ext cx="4082793" cy="646331"/>
          </a:xfrm>
          <a:prstGeom prst="rect">
            <a:avLst/>
          </a:prstGeom>
          <a:noFill/>
        </p:spPr>
        <p:txBody>
          <a:bodyPr wrap="square" rtlCol="0">
            <a:spAutoFit/>
          </a:bodyPr>
          <a:lstStyle/>
          <a:p>
            <a:r>
              <a:rPr lang="en-US" i="1" dirty="0" smtClean="0"/>
              <a:t>Enhance </a:t>
            </a:r>
            <a:r>
              <a:rPr lang="en-US" i="1" dirty="0"/>
              <a:t>space to support farmer's market by </a:t>
            </a:r>
            <a:r>
              <a:rPr lang="en-US" i="1" dirty="0" smtClean="0"/>
              <a:t>library (Dudley St. Commercial)</a:t>
            </a:r>
            <a:endParaRPr lang="en-US" i="1" dirty="0"/>
          </a:p>
        </p:txBody>
      </p:sp>
      <p:sp>
        <p:nvSpPr>
          <p:cNvPr id="6" name="TextBox 5"/>
          <p:cNvSpPr txBox="1"/>
          <p:nvPr/>
        </p:nvSpPr>
        <p:spPr>
          <a:xfrm>
            <a:off x="342897" y="4301046"/>
            <a:ext cx="4082793" cy="646331"/>
          </a:xfrm>
          <a:prstGeom prst="rect">
            <a:avLst/>
          </a:prstGeom>
          <a:noFill/>
        </p:spPr>
        <p:txBody>
          <a:bodyPr wrap="square" rtlCol="0">
            <a:spAutoFit/>
          </a:bodyPr>
          <a:lstStyle/>
          <a:p>
            <a:r>
              <a:rPr lang="en-US" i="1" dirty="0" smtClean="0"/>
              <a:t>Make </a:t>
            </a:r>
            <a:r>
              <a:rPr lang="en-US" i="1" dirty="0"/>
              <a:t>sure development doesn't divide neighborhood from other </a:t>
            </a:r>
            <a:r>
              <a:rPr lang="en-US" i="1" dirty="0" smtClean="0"/>
              <a:t>neighborhoods</a:t>
            </a:r>
            <a:endParaRPr lang="en-US" i="1" dirty="0"/>
          </a:p>
        </p:txBody>
      </p:sp>
      <p:sp>
        <p:nvSpPr>
          <p:cNvPr id="7" name="TextBox 6"/>
          <p:cNvSpPr txBox="1"/>
          <p:nvPr/>
        </p:nvSpPr>
        <p:spPr>
          <a:xfrm>
            <a:off x="342898" y="5490437"/>
            <a:ext cx="4082793" cy="646331"/>
          </a:xfrm>
          <a:prstGeom prst="rect">
            <a:avLst/>
          </a:prstGeom>
          <a:noFill/>
        </p:spPr>
        <p:txBody>
          <a:bodyPr wrap="square" rtlCol="0">
            <a:spAutoFit/>
          </a:bodyPr>
          <a:lstStyle/>
          <a:p>
            <a:r>
              <a:rPr lang="en-US" i="1" dirty="0"/>
              <a:t>N</a:t>
            </a:r>
            <a:r>
              <a:rPr lang="en-US" i="1" dirty="0" smtClean="0"/>
              <a:t>ot </a:t>
            </a:r>
            <a:r>
              <a:rPr lang="en-US" i="1" dirty="0"/>
              <a:t>many spaces in square for art and culture </a:t>
            </a:r>
            <a:r>
              <a:rPr lang="en-US" i="1" dirty="0" smtClean="0"/>
              <a:t>uses</a:t>
            </a:r>
            <a:endParaRPr lang="en-US" i="1"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6613" y="1260431"/>
            <a:ext cx="4052334" cy="540311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4</a:t>
            </a:r>
            <a:endParaRPr lang="en-US" dirty="0"/>
          </a:p>
        </p:txBody>
      </p:sp>
      <p:sp>
        <p:nvSpPr>
          <p:cNvPr id="4" name="Text Placeholder 3"/>
          <p:cNvSpPr>
            <a:spLocks noGrp="1"/>
          </p:cNvSpPr>
          <p:nvPr>
            <p:ph type="body" sz="quarter" idx="15"/>
          </p:nvPr>
        </p:nvSpPr>
        <p:spPr/>
        <p:txBody>
          <a:bodyPr/>
          <a:lstStyle/>
          <a:p>
            <a:r>
              <a:rPr lang="en-US" dirty="0" smtClean="0"/>
              <a:t>Visioning Workshop</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276" b="13669"/>
          <a:stretch/>
        </p:blipFill>
        <p:spPr>
          <a:xfrm>
            <a:off x="5989542" y="839284"/>
            <a:ext cx="6141703" cy="5900447"/>
          </a:xfrm>
          <a:prstGeom prst="rect">
            <a:avLst/>
          </a:prstGeom>
        </p:spPr>
      </p:pic>
      <p:sp>
        <p:nvSpPr>
          <p:cNvPr id="6" name="TextBox 5"/>
          <p:cNvSpPr txBox="1"/>
          <p:nvPr/>
        </p:nvSpPr>
        <p:spPr>
          <a:xfrm>
            <a:off x="5989542" y="6019509"/>
            <a:ext cx="5724525" cy="646331"/>
          </a:xfrm>
          <a:prstGeom prst="rect">
            <a:avLst/>
          </a:prstGeom>
          <a:noFill/>
        </p:spPr>
        <p:txBody>
          <a:bodyPr wrap="square" rtlCol="0">
            <a:spAutoFit/>
          </a:bodyPr>
          <a:lstStyle/>
          <a:p>
            <a:r>
              <a:rPr lang="en-US" b="1" i="1" dirty="0" smtClean="0">
                <a:solidFill>
                  <a:schemeClr val="bg1"/>
                </a:solidFill>
                <a:latin typeface="Open Sans" pitchFamily="34" charset="0"/>
                <a:ea typeface="Open Sans" pitchFamily="34" charset="0"/>
                <a:cs typeface="Open Sans" pitchFamily="34" charset="0"/>
              </a:rPr>
              <a:t>Visioning Workshop</a:t>
            </a:r>
          </a:p>
          <a:p>
            <a:r>
              <a:rPr lang="en-US" i="1" dirty="0" smtClean="0">
                <a:solidFill>
                  <a:schemeClr val="bg1"/>
                </a:solidFill>
                <a:latin typeface="Open Sans" pitchFamily="34" charset="0"/>
                <a:ea typeface="Open Sans" pitchFamily="34" charset="0"/>
                <a:cs typeface="Open Sans" pitchFamily="34" charset="0"/>
              </a:rPr>
              <a:t>March 21, 2016</a:t>
            </a:r>
            <a:endParaRPr lang="en-US" i="1" dirty="0">
              <a:solidFill>
                <a:schemeClr val="bg1"/>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884471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2591" y="885171"/>
            <a:ext cx="11468100" cy="433834"/>
          </a:xfrm>
        </p:spPr>
        <p:txBody>
          <a:bodyPr>
            <a:normAutofit fontScale="90000"/>
          </a:bodyPr>
          <a:lstStyle/>
          <a:p>
            <a:r>
              <a:rPr lang="en-US" dirty="0" smtClean="0"/>
              <a:t>Table 1</a:t>
            </a:r>
            <a:endParaRPr lang="en-US" dirty="0"/>
          </a:p>
        </p:txBody>
      </p:sp>
      <p:sp>
        <p:nvSpPr>
          <p:cNvPr id="3" name="Text Placeholder 2"/>
          <p:cNvSpPr>
            <a:spLocks noGrp="1"/>
          </p:cNvSpPr>
          <p:nvPr>
            <p:ph type="body" sz="quarter" idx="18"/>
          </p:nvPr>
        </p:nvSpPr>
        <p:spPr>
          <a:xfrm>
            <a:off x="132591" y="1250691"/>
            <a:ext cx="11468100" cy="325418"/>
          </a:xfrm>
        </p:spPr>
        <p:txBody>
          <a:bodyPr/>
          <a:lstStyle/>
          <a:p>
            <a:r>
              <a:rPr lang="en-US" dirty="0" smtClean="0"/>
              <a:t>Land Use Intensity Exercise </a:t>
            </a:r>
            <a:endParaRPr lang="en-US" dirty="0"/>
          </a:p>
        </p:txBody>
      </p:sp>
      <p:pic>
        <p:nvPicPr>
          <p:cNvPr id="10" name="Picture 2" descr="T:\CommunityPlanning\CP Initiatives &amp; Studies\PLAN\PLAN Dudley Square\Images\EVENT PHOTOS\3.21.16 VISIONING\Tables\Table 1\IMG_0876.JPG"/>
          <p:cNvPicPr>
            <a:picLocks noChangeAspect="1" noChangeArrowheads="1"/>
          </p:cNvPicPr>
          <p:nvPr/>
        </p:nvPicPr>
        <p:blipFill>
          <a:blip r:embed="rId3" cstate="print"/>
          <a:srcRect l="6613" t="4938" b="3351"/>
          <a:stretch>
            <a:fillRect/>
          </a:stretch>
        </p:blipFill>
        <p:spPr bwMode="auto">
          <a:xfrm>
            <a:off x="0" y="2646670"/>
            <a:ext cx="3905637" cy="2876673"/>
          </a:xfrm>
          <a:prstGeom prst="rect">
            <a:avLst/>
          </a:prstGeom>
          <a:noFill/>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3848"/>
          <a:stretch/>
        </p:blipFill>
        <p:spPr>
          <a:xfrm>
            <a:off x="9145832" y="1695328"/>
            <a:ext cx="3187045" cy="382801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768" t="7175" r="1479" b="1786"/>
          <a:stretch/>
        </p:blipFill>
        <p:spPr>
          <a:xfrm>
            <a:off x="4093846" y="1669875"/>
            <a:ext cx="4965192" cy="3853468"/>
          </a:xfrm>
          <a:prstGeom prst="rect">
            <a:avLst/>
          </a:prstGeom>
        </p:spPr>
      </p:pic>
      <p:sp>
        <p:nvSpPr>
          <p:cNvPr id="8" name="TextBox 7"/>
          <p:cNvSpPr txBox="1"/>
          <p:nvPr/>
        </p:nvSpPr>
        <p:spPr>
          <a:xfrm>
            <a:off x="0" y="5642562"/>
            <a:ext cx="8741664" cy="1338828"/>
          </a:xfrm>
          <a:prstGeom prst="rect">
            <a:avLst/>
          </a:prstGeom>
          <a:noFill/>
        </p:spPr>
        <p:txBody>
          <a:bodyPr wrap="square" rtlCol="0">
            <a:spAutoFit/>
          </a:bodyPr>
          <a:lstStyle/>
          <a:p>
            <a:pPr>
              <a:lnSpc>
                <a:spcPct val="150000"/>
              </a:lnSpc>
            </a:pPr>
            <a:r>
              <a:rPr lang="en-US" sz="1400" i="1" dirty="0" smtClean="0">
                <a:latin typeface="Open Sans" panose="020B0606030504020204" pitchFamily="34" charset="0"/>
                <a:ea typeface="Open Sans" panose="020B0606030504020204" pitchFamily="34" charset="0"/>
                <a:cs typeface="Open Sans" panose="020B0606030504020204" pitchFamily="34" charset="0"/>
              </a:rPr>
              <a:t>Preserve Madison Park area as residential </a:t>
            </a:r>
          </a:p>
          <a:p>
            <a:pPr>
              <a:lnSpc>
                <a:spcPct val="150000"/>
              </a:lnSpc>
            </a:pPr>
            <a:r>
              <a:rPr lang="en-US" sz="1400" i="1" dirty="0" smtClean="0">
                <a:latin typeface="Open Sans" panose="020B0606030504020204" pitchFamily="34" charset="0"/>
                <a:ea typeface="Open Sans" panose="020B0606030504020204" pitchFamily="34" charset="0"/>
                <a:cs typeface="Open Sans" panose="020B0606030504020204" pitchFamily="34" charset="0"/>
              </a:rPr>
              <a:t>Preserve civic and cultural spaces along </a:t>
            </a:r>
            <a:r>
              <a:rPr lang="en-US" sz="1400" i="1" dirty="0" smtClean="0">
                <a:latin typeface="Open Sans" panose="020B0606030504020204" pitchFamily="34" charset="0"/>
                <a:ea typeface="Open Sans" panose="020B0606030504020204" pitchFamily="34" charset="0"/>
                <a:cs typeface="Open Sans" panose="020B0606030504020204" pitchFamily="34" charset="0"/>
              </a:rPr>
              <a:t>Malcolm </a:t>
            </a:r>
            <a:r>
              <a:rPr lang="en-US" sz="1400" i="1" dirty="0" smtClean="0">
                <a:latin typeface="Open Sans" panose="020B0606030504020204" pitchFamily="34" charset="0"/>
                <a:ea typeface="Open Sans" panose="020B0606030504020204" pitchFamily="34" charset="0"/>
                <a:cs typeface="Open Sans" panose="020B0606030504020204" pitchFamily="34" charset="0"/>
              </a:rPr>
              <a:t>X Boulevard including schools and the post office</a:t>
            </a:r>
          </a:p>
          <a:p>
            <a:pPr>
              <a:lnSpc>
                <a:spcPct val="150000"/>
              </a:lnSpc>
            </a:pPr>
            <a:r>
              <a:rPr lang="en-US" sz="1400" i="1" dirty="0" smtClean="0">
                <a:latin typeface="Open Sans" panose="020B0606030504020204" pitchFamily="34" charset="0"/>
                <a:ea typeface="Open Sans" panose="020B0606030504020204" pitchFamily="34" charset="0"/>
                <a:cs typeface="Open Sans" panose="020B0606030504020204" pitchFamily="34" charset="0"/>
              </a:rPr>
              <a:t>Activate the existing open space in study area</a:t>
            </a:r>
          </a:p>
          <a:p>
            <a:endParaRPr lang="en-US" dirty="0"/>
          </a:p>
        </p:txBody>
      </p:sp>
    </p:spTree>
    <p:extLst>
      <p:ext uri="{BB962C8B-B14F-4D97-AF65-F5344CB8AC3E}">
        <p14:creationId xmlns:p14="http://schemas.microsoft.com/office/powerpoint/2010/main" val="42413438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69000" b="-69000"/>
          </a:stretch>
        </a:blipFill>
        <a:effectLst/>
      </p:bgPr>
    </p:bg>
    <p:spTree>
      <p:nvGrpSpPr>
        <p:cNvPr id="1" name=""/>
        <p:cNvGrpSpPr/>
        <p:nvPr/>
      </p:nvGrpSpPr>
      <p:grpSpPr>
        <a:xfrm>
          <a:off x="0" y="0"/>
          <a:ext cx="0" cy="0"/>
          <a:chOff x="0" y="0"/>
          <a:chExt cx="0" cy="0"/>
        </a:xfrm>
      </p:grpSpPr>
      <p:sp>
        <p:nvSpPr>
          <p:cNvPr id="8" name="Title 9"/>
          <p:cNvSpPr txBox="1">
            <a:spLocks/>
          </p:cNvSpPr>
          <p:nvPr/>
        </p:nvSpPr>
        <p:spPr>
          <a:xfrm>
            <a:off x="1524000" y="2825914"/>
            <a:ext cx="9144000" cy="1522566"/>
          </a:xfrm>
          <a:prstGeom prst="rect">
            <a:avLst/>
          </a:prstGeom>
          <a:solidFill>
            <a:schemeClr val="bg1">
              <a:alpha val="33000"/>
            </a:schemeClr>
          </a:solidFill>
        </p:spPr>
        <p:txBody>
          <a:bodyPr vert="horz" lIns="91440" tIns="45720" rIns="91440" bIns="45720" rtlCol="0" anchor="ctr">
            <a:noAutofit/>
          </a:bodyPr>
          <a:lstStyle/>
          <a:p>
            <a:pPr algn="ctr">
              <a:lnSpc>
                <a:spcPct val="90000"/>
              </a:lnSpc>
              <a:spcBef>
                <a:spcPct val="0"/>
              </a:spcBef>
              <a:defRPr/>
            </a:pPr>
            <a:r>
              <a:rPr lang="en-US" sz="28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Streets</a:t>
            </a:r>
            <a:r>
              <a:rPr lang="en-US" sz="2800" b="1" dirty="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 </a:t>
            </a:r>
            <a:r>
              <a:rPr lang="en-US" sz="28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sidewalks, </a:t>
            </a:r>
            <a:r>
              <a:rPr lang="en-US" sz="2800" b="1" dirty="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building setbacks, parks, </a:t>
            </a:r>
            <a:r>
              <a:rPr lang="en-US" sz="28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plazas, building courtyards</a:t>
            </a:r>
          </a:p>
        </p:txBody>
      </p:sp>
      <p:sp>
        <p:nvSpPr>
          <p:cNvPr id="9" name="Title 9"/>
          <p:cNvSpPr txBox="1">
            <a:spLocks/>
          </p:cNvSpPr>
          <p:nvPr/>
        </p:nvSpPr>
        <p:spPr>
          <a:xfrm>
            <a:off x="2880361" y="1348434"/>
            <a:ext cx="6419849" cy="676275"/>
          </a:xfrm>
          <a:prstGeom prst="rect">
            <a:avLst/>
          </a:prstGeom>
        </p:spPr>
        <p:txBody>
          <a:bodyPr vert="horz" lIns="91440" tIns="45720" rIns="91440" bIns="45720" rtlCol="0" anchor="ctr">
            <a:noAutofit/>
          </a:bodyPr>
          <a:lstStyle/>
          <a:p>
            <a:pPr algn="ctr">
              <a:lnSpc>
                <a:spcPct val="90000"/>
              </a:lnSpc>
              <a:spcBef>
                <a:spcPct val="0"/>
              </a:spcBef>
              <a:defRPr/>
            </a:pPr>
            <a:r>
              <a:rPr lang="en-US" sz="3200" b="1" dirty="0" smtClean="0">
                <a:solidFill>
                  <a:srgbClr val="BF2F85"/>
                </a:solidFill>
                <a:latin typeface="Open Sans" panose="020B0606030504020204" pitchFamily="34" charset="0"/>
                <a:ea typeface="Open Sans" panose="020B0606030504020204" pitchFamily="34" charset="0"/>
                <a:cs typeface="Open Sans" panose="020B0606030504020204" pitchFamily="34" charset="0"/>
              </a:rPr>
              <a:t>PUBLIC REALM:</a:t>
            </a:r>
          </a:p>
          <a:p>
            <a:pPr algn="ctr">
              <a:lnSpc>
                <a:spcPct val="90000"/>
              </a:lnSpc>
              <a:spcBef>
                <a:spcPct val="0"/>
              </a:spcBef>
              <a:defRPr/>
            </a:pPr>
            <a:r>
              <a:rPr lang="en-US" sz="3200" b="1" dirty="0">
                <a:solidFill>
                  <a:srgbClr val="BF2F85"/>
                </a:solidFill>
                <a:latin typeface="Open Sans" panose="020B0606030504020204" pitchFamily="34" charset="0"/>
                <a:ea typeface="Open Sans" panose="020B0606030504020204" pitchFamily="34" charset="0"/>
                <a:cs typeface="Open Sans" panose="020B0606030504020204" pitchFamily="34" charset="0"/>
              </a:rPr>
              <a:t>w</a:t>
            </a:r>
            <a:r>
              <a:rPr lang="en-US" sz="3200" b="1" dirty="0" smtClean="0">
                <a:solidFill>
                  <a:srgbClr val="BF2F85"/>
                </a:solidFill>
                <a:latin typeface="Open Sans" panose="020B0606030504020204" pitchFamily="34" charset="0"/>
                <a:ea typeface="Open Sans" panose="020B0606030504020204" pitchFamily="34" charset="0"/>
                <a:cs typeface="Open Sans" panose="020B0606030504020204" pitchFamily="34" charset="0"/>
              </a:rPr>
              <a:t>orking definition for tonight</a:t>
            </a:r>
            <a:endParaRPr lang="en-US" sz="3200" b="1" dirty="0">
              <a:solidFill>
                <a:srgbClr val="BF2F85"/>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08256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5000"/>
            <a:lum/>
          </a:blip>
          <a:srcRect/>
          <a:stretch>
            <a:fillRect t="-17000" b="-17000"/>
          </a:stretch>
        </a:blipFill>
        <a:effectLst/>
      </p:bgPr>
    </p:bg>
    <p:spTree>
      <p:nvGrpSpPr>
        <p:cNvPr id="1" name=""/>
        <p:cNvGrpSpPr/>
        <p:nvPr/>
      </p:nvGrpSpPr>
      <p:grpSpPr>
        <a:xfrm>
          <a:off x="0" y="0"/>
          <a:ext cx="0" cy="0"/>
          <a:chOff x="0" y="0"/>
          <a:chExt cx="0" cy="0"/>
        </a:xfrm>
      </p:grpSpPr>
      <p:sp>
        <p:nvSpPr>
          <p:cNvPr id="8" name="Title 9"/>
          <p:cNvSpPr txBox="1">
            <a:spLocks/>
          </p:cNvSpPr>
          <p:nvPr/>
        </p:nvSpPr>
        <p:spPr>
          <a:xfrm>
            <a:off x="1524000" y="2825914"/>
            <a:ext cx="9144000" cy="1522566"/>
          </a:xfrm>
          <a:prstGeom prst="rect">
            <a:avLst/>
          </a:prstGeom>
          <a:solidFill>
            <a:schemeClr val="bg1">
              <a:alpha val="33000"/>
            </a:schemeClr>
          </a:solidFill>
        </p:spPr>
        <p:txBody>
          <a:bodyPr vert="horz" lIns="91440" tIns="45720" rIns="91440" bIns="45720" rtlCol="0" anchor="ctr">
            <a:noAutofit/>
          </a:bodyPr>
          <a:lstStyle/>
          <a:p>
            <a:pPr algn="ctr">
              <a:lnSpc>
                <a:spcPct val="90000"/>
              </a:lnSpc>
              <a:spcBef>
                <a:spcPct val="0"/>
              </a:spcBef>
              <a:defRPr/>
            </a:pPr>
            <a:r>
              <a:rPr lang="en-US" sz="44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The Spaces </a:t>
            </a:r>
            <a:r>
              <a:rPr lang="en-US" sz="4400" b="1" dirty="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F</a:t>
            </a:r>
            <a:r>
              <a:rPr lang="en-US" sz="44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ramed </a:t>
            </a:r>
            <a:r>
              <a:rPr lang="en-US" sz="4400" b="1" dirty="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B</a:t>
            </a:r>
            <a:r>
              <a:rPr lang="en-US" sz="4400" b="1" dirty="0" smtClean="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rPr>
              <a:t>y Buildings</a:t>
            </a:r>
            <a:endParaRPr lang="en-US" sz="4400" b="1" dirty="0">
              <a:solidFill>
                <a:prstClr val="black"/>
              </a:solidFill>
              <a:effectLst>
                <a:outerShdw blurRad="152400" dist="50800" dir="5400000" sx="36000" sy="36000" algn="ctr" rotWithShape="0">
                  <a:prstClr val="white">
                    <a:alpha val="23000"/>
                  </a:prst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9"/>
          <p:cNvSpPr txBox="1">
            <a:spLocks/>
          </p:cNvSpPr>
          <p:nvPr/>
        </p:nvSpPr>
        <p:spPr>
          <a:xfrm>
            <a:off x="2880361" y="1348434"/>
            <a:ext cx="6419849" cy="676275"/>
          </a:xfrm>
          <a:prstGeom prst="rect">
            <a:avLst/>
          </a:prstGeom>
        </p:spPr>
        <p:txBody>
          <a:bodyPr vert="horz" lIns="91440" tIns="45720" rIns="91440" bIns="45720" rtlCol="0" anchor="ctr">
            <a:noAutofit/>
          </a:bodyPr>
          <a:lstStyle/>
          <a:p>
            <a:pPr algn="ctr">
              <a:lnSpc>
                <a:spcPct val="90000"/>
              </a:lnSpc>
              <a:spcBef>
                <a:spcPct val="0"/>
              </a:spcBef>
              <a:defRPr/>
            </a:pPr>
            <a:r>
              <a:rPr lang="en-US" sz="3200" b="1" dirty="0" smtClean="0">
                <a:solidFill>
                  <a:srgbClr val="BF2F85"/>
                </a:solidFill>
                <a:latin typeface="Open Sans" panose="020B0606030504020204" pitchFamily="34" charset="0"/>
                <a:ea typeface="Open Sans" panose="020B0606030504020204" pitchFamily="34" charset="0"/>
                <a:cs typeface="Open Sans" panose="020B0606030504020204" pitchFamily="34" charset="0"/>
              </a:rPr>
              <a:t>PUBLIC REALM:</a:t>
            </a:r>
          </a:p>
          <a:p>
            <a:pPr algn="ctr">
              <a:lnSpc>
                <a:spcPct val="90000"/>
              </a:lnSpc>
              <a:spcBef>
                <a:spcPct val="0"/>
              </a:spcBef>
              <a:defRPr/>
            </a:pPr>
            <a:r>
              <a:rPr lang="en-US" sz="3200" b="1" dirty="0">
                <a:solidFill>
                  <a:srgbClr val="BF2F85"/>
                </a:solidFill>
                <a:latin typeface="Open Sans" panose="020B0606030504020204" pitchFamily="34" charset="0"/>
                <a:ea typeface="Open Sans" panose="020B0606030504020204" pitchFamily="34" charset="0"/>
                <a:cs typeface="Open Sans" panose="020B0606030504020204" pitchFamily="34" charset="0"/>
              </a:rPr>
              <a:t>w</a:t>
            </a:r>
            <a:r>
              <a:rPr lang="en-US" sz="3200" b="1" dirty="0" smtClean="0">
                <a:solidFill>
                  <a:srgbClr val="BF2F85"/>
                </a:solidFill>
                <a:latin typeface="Open Sans" panose="020B0606030504020204" pitchFamily="34" charset="0"/>
                <a:ea typeface="Open Sans" panose="020B0606030504020204" pitchFamily="34" charset="0"/>
                <a:cs typeface="Open Sans" panose="020B0606030504020204" pitchFamily="34" charset="0"/>
              </a:rPr>
              <a:t>orking definition for tonight</a:t>
            </a:r>
            <a:endParaRPr lang="en-US" sz="3200" b="1" dirty="0">
              <a:solidFill>
                <a:srgbClr val="BF2F85"/>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92906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5</a:t>
            </a:r>
            <a:endParaRPr lang="en-US" dirty="0"/>
          </a:p>
        </p:txBody>
      </p:sp>
      <p:sp>
        <p:nvSpPr>
          <p:cNvPr id="4" name="Text Placeholder 3"/>
          <p:cNvSpPr>
            <a:spLocks noGrp="1"/>
          </p:cNvSpPr>
          <p:nvPr>
            <p:ph type="body" sz="quarter" idx="15"/>
          </p:nvPr>
        </p:nvSpPr>
        <p:spPr/>
        <p:txBody>
          <a:bodyPr>
            <a:normAutofit fontScale="92500" lnSpcReduction="10000"/>
          </a:bodyPr>
          <a:lstStyle/>
          <a:p>
            <a:r>
              <a:rPr lang="en-US" dirty="0" smtClean="0"/>
              <a:t>Citywide Overview of Transportation Planning and Trends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93966" y="2072632"/>
            <a:ext cx="8874034" cy="687368"/>
          </a:xfrm>
          <a:prstGeom prst="rect">
            <a:avLst/>
          </a:prstGeom>
        </p:spPr>
        <p:txBody>
          <a:bodyPr wrap="square">
            <a:spAutoFit/>
          </a:bodyPr>
          <a:lstStyle/>
          <a:p>
            <a:pPr marL="228600" lvl="1" indent="-109538">
              <a:buSzPct val="90000"/>
              <a:buFont typeface="Arial" pitchFamily="34" charset="0"/>
              <a:buChar char="•"/>
            </a:pPr>
            <a:r>
              <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rPr>
              <a:t>Present current land use and existing zoning </a:t>
            </a:r>
          </a:p>
          <a:p>
            <a:pPr marL="228600" lvl="1" indent="-109538">
              <a:lnSpc>
                <a:spcPts val="2000"/>
              </a:lnSpc>
              <a:buSzPct val="90000"/>
            </a:pPr>
            <a:endParaRPr lang="en-US" sz="2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9"/>
          <p:cNvSpPr txBox="1">
            <a:spLocks/>
          </p:cNvSpPr>
          <p:nvPr/>
        </p:nvSpPr>
        <p:spPr>
          <a:xfrm>
            <a:off x="3984710" y="3979874"/>
            <a:ext cx="4282991" cy="676275"/>
          </a:xfrm>
          <a:prstGeom prst="rect">
            <a:avLst/>
          </a:prstGeom>
        </p:spPr>
        <p:txBody>
          <a:bodyPr vert="horz" lIns="91440" tIns="45720" rIns="91440" bIns="45720" rtlCol="0" anchor="ctr">
            <a:noAutofit/>
          </a:bodyPr>
          <a:lstStyle/>
          <a:p>
            <a:pPr>
              <a:lnSpc>
                <a:spcPct val="90000"/>
              </a:lnSpc>
              <a:spcBef>
                <a:spcPct val="0"/>
              </a:spcBef>
              <a:defRPr/>
            </a:pPr>
            <a:r>
              <a:rPr lang="en-US" sz="3200" b="1" dirty="0">
                <a:solidFill>
                  <a:srgbClr val="BF2F85"/>
                </a:solidFill>
                <a:latin typeface="Open Sans" panose="020B0606030504020204" pitchFamily="34" charset="0"/>
                <a:ea typeface="Open Sans" panose="020B0606030504020204" pitchFamily="34" charset="0"/>
                <a:cs typeface="Open Sans" panose="020B0606030504020204" pitchFamily="34" charset="0"/>
              </a:rPr>
              <a:t>WHAT IS MOBILITY</a:t>
            </a:r>
          </a:p>
        </p:txBody>
      </p:sp>
      <p:pic>
        <p:nvPicPr>
          <p:cNvPr id="5" name="Picture 4" descr="solutions_logo.jpg"/>
          <p:cNvPicPr>
            <a:picLocks noChangeAspect="1"/>
          </p:cNvPicPr>
          <p:nvPr/>
        </p:nvPicPr>
        <p:blipFill>
          <a:blip r:embed="rId3"/>
          <a:stretch>
            <a:fillRect/>
          </a:stretch>
        </p:blipFill>
        <p:spPr>
          <a:xfrm>
            <a:off x="2017792" y="1695450"/>
            <a:ext cx="8156416" cy="3467100"/>
          </a:xfrm>
          <a:prstGeom prst="rect">
            <a:avLst/>
          </a:prstGeom>
        </p:spPr>
      </p:pic>
      <p:sp>
        <p:nvSpPr>
          <p:cNvPr id="6" name="Freeform 5"/>
          <p:cNvSpPr/>
          <p:nvPr/>
        </p:nvSpPr>
        <p:spPr>
          <a:xfrm>
            <a:off x="2844801" y="3981450"/>
            <a:ext cx="6784975" cy="1885950"/>
          </a:xfrm>
          <a:custGeom>
            <a:avLst/>
            <a:gdLst>
              <a:gd name="connsiteX0" fmla="*/ 3175 w 6613525"/>
              <a:gd name="connsiteY0" fmla="*/ 1504950 h 1743075"/>
              <a:gd name="connsiteX1" fmla="*/ 22225 w 6613525"/>
              <a:gd name="connsiteY1" fmla="*/ 1428750 h 1743075"/>
              <a:gd name="connsiteX2" fmla="*/ 69850 w 6613525"/>
              <a:gd name="connsiteY2" fmla="*/ 1343025 h 1743075"/>
              <a:gd name="connsiteX3" fmla="*/ 60325 w 6613525"/>
              <a:gd name="connsiteY3" fmla="*/ 1114425 h 1743075"/>
              <a:gd name="connsiteX4" fmla="*/ 60325 w 6613525"/>
              <a:gd name="connsiteY4" fmla="*/ 914400 h 1743075"/>
              <a:gd name="connsiteX5" fmla="*/ 69850 w 6613525"/>
              <a:gd name="connsiteY5" fmla="*/ 885825 h 1743075"/>
              <a:gd name="connsiteX6" fmla="*/ 98425 w 6613525"/>
              <a:gd name="connsiteY6" fmla="*/ 790575 h 1743075"/>
              <a:gd name="connsiteX7" fmla="*/ 107950 w 6613525"/>
              <a:gd name="connsiteY7" fmla="*/ 762000 h 1743075"/>
              <a:gd name="connsiteX8" fmla="*/ 127000 w 6613525"/>
              <a:gd name="connsiteY8" fmla="*/ 723900 h 1743075"/>
              <a:gd name="connsiteX9" fmla="*/ 136525 w 6613525"/>
              <a:gd name="connsiteY9" fmla="*/ 695325 h 1743075"/>
              <a:gd name="connsiteX10" fmla="*/ 146050 w 6613525"/>
              <a:gd name="connsiteY10" fmla="*/ 657225 h 1743075"/>
              <a:gd name="connsiteX11" fmla="*/ 165100 w 6613525"/>
              <a:gd name="connsiteY11" fmla="*/ 628650 h 1743075"/>
              <a:gd name="connsiteX12" fmla="*/ 184150 w 6613525"/>
              <a:gd name="connsiteY12" fmla="*/ 590550 h 1743075"/>
              <a:gd name="connsiteX13" fmla="*/ 212725 w 6613525"/>
              <a:gd name="connsiteY13" fmla="*/ 504825 h 1743075"/>
              <a:gd name="connsiteX14" fmla="*/ 222250 w 6613525"/>
              <a:gd name="connsiteY14" fmla="*/ 476250 h 1743075"/>
              <a:gd name="connsiteX15" fmla="*/ 260350 w 6613525"/>
              <a:gd name="connsiteY15" fmla="*/ 447675 h 1743075"/>
              <a:gd name="connsiteX16" fmla="*/ 288925 w 6613525"/>
              <a:gd name="connsiteY16" fmla="*/ 419100 h 1743075"/>
              <a:gd name="connsiteX17" fmla="*/ 336550 w 6613525"/>
              <a:gd name="connsiteY17" fmla="*/ 409575 h 1743075"/>
              <a:gd name="connsiteX18" fmla="*/ 422275 w 6613525"/>
              <a:gd name="connsiteY18" fmla="*/ 371475 h 1743075"/>
              <a:gd name="connsiteX19" fmla="*/ 469900 w 6613525"/>
              <a:gd name="connsiteY19" fmla="*/ 361950 h 1743075"/>
              <a:gd name="connsiteX20" fmla="*/ 508000 w 6613525"/>
              <a:gd name="connsiteY20" fmla="*/ 352425 h 1743075"/>
              <a:gd name="connsiteX21" fmla="*/ 603250 w 6613525"/>
              <a:gd name="connsiteY21" fmla="*/ 333375 h 1743075"/>
              <a:gd name="connsiteX22" fmla="*/ 679450 w 6613525"/>
              <a:gd name="connsiteY22" fmla="*/ 314325 h 1743075"/>
              <a:gd name="connsiteX23" fmla="*/ 727075 w 6613525"/>
              <a:gd name="connsiteY23" fmla="*/ 304800 h 1743075"/>
              <a:gd name="connsiteX24" fmla="*/ 755650 w 6613525"/>
              <a:gd name="connsiteY24" fmla="*/ 295275 h 1743075"/>
              <a:gd name="connsiteX25" fmla="*/ 803275 w 6613525"/>
              <a:gd name="connsiteY25" fmla="*/ 276225 h 1743075"/>
              <a:gd name="connsiteX26" fmla="*/ 879475 w 6613525"/>
              <a:gd name="connsiteY26" fmla="*/ 266700 h 1743075"/>
              <a:gd name="connsiteX27" fmla="*/ 965200 w 6613525"/>
              <a:gd name="connsiteY27" fmla="*/ 247650 h 1743075"/>
              <a:gd name="connsiteX28" fmla="*/ 1031875 w 6613525"/>
              <a:gd name="connsiteY28" fmla="*/ 238125 h 1743075"/>
              <a:gd name="connsiteX29" fmla="*/ 1136650 w 6613525"/>
              <a:gd name="connsiteY29" fmla="*/ 228600 h 1743075"/>
              <a:gd name="connsiteX30" fmla="*/ 1193800 w 6613525"/>
              <a:gd name="connsiteY30" fmla="*/ 219075 h 1743075"/>
              <a:gd name="connsiteX31" fmla="*/ 1498600 w 6613525"/>
              <a:gd name="connsiteY31" fmla="*/ 200025 h 1743075"/>
              <a:gd name="connsiteX32" fmla="*/ 1555750 w 6613525"/>
              <a:gd name="connsiteY32" fmla="*/ 190500 h 1743075"/>
              <a:gd name="connsiteX33" fmla="*/ 1689100 w 6613525"/>
              <a:gd name="connsiteY33" fmla="*/ 171450 h 1743075"/>
              <a:gd name="connsiteX34" fmla="*/ 1755775 w 6613525"/>
              <a:gd name="connsiteY34" fmla="*/ 152400 h 1743075"/>
              <a:gd name="connsiteX35" fmla="*/ 1822450 w 6613525"/>
              <a:gd name="connsiteY35" fmla="*/ 142875 h 1743075"/>
              <a:gd name="connsiteX36" fmla="*/ 1879600 w 6613525"/>
              <a:gd name="connsiteY36" fmla="*/ 133350 h 1743075"/>
              <a:gd name="connsiteX37" fmla="*/ 1917700 w 6613525"/>
              <a:gd name="connsiteY37" fmla="*/ 123825 h 1743075"/>
              <a:gd name="connsiteX38" fmla="*/ 1965325 w 6613525"/>
              <a:gd name="connsiteY38" fmla="*/ 114300 h 1743075"/>
              <a:gd name="connsiteX39" fmla="*/ 1993900 w 6613525"/>
              <a:gd name="connsiteY39" fmla="*/ 104775 h 1743075"/>
              <a:gd name="connsiteX40" fmla="*/ 2032000 w 6613525"/>
              <a:gd name="connsiteY40" fmla="*/ 95250 h 1743075"/>
              <a:gd name="connsiteX41" fmla="*/ 2060575 w 6613525"/>
              <a:gd name="connsiteY41" fmla="*/ 85725 h 1743075"/>
              <a:gd name="connsiteX42" fmla="*/ 2279650 w 6613525"/>
              <a:gd name="connsiteY42" fmla="*/ 76200 h 1743075"/>
              <a:gd name="connsiteX43" fmla="*/ 3022600 w 6613525"/>
              <a:gd name="connsiteY43" fmla="*/ 104775 h 1743075"/>
              <a:gd name="connsiteX44" fmla="*/ 3241675 w 6613525"/>
              <a:gd name="connsiteY44" fmla="*/ 123825 h 1743075"/>
              <a:gd name="connsiteX45" fmla="*/ 3498850 w 6613525"/>
              <a:gd name="connsiteY45" fmla="*/ 142875 h 1743075"/>
              <a:gd name="connsiteX46" fmla="*/ 3727450 w 6613525"/>
              <a:gd name="connsiteY46" fmla="*/ 161925 h 1743075"/>
              <a:gd name="connsiteX47" fmla="*/ 3898900 w 6613525"/>
              <a:gd name="connsiteY47" fmla="*/ 190500 h 1743075"/>
              <a:gd name="connsiteX48" fmla="*/ 4070350 w 6613525"/>
              <a:gd name="connsiteY48" fmla="*/ 200025 h 1743075"/>
              <a:gd name="connsiteX49" fmla="*/ 4413250 w 6613525"/>
              <a:gd name="connsiteY49" fmla="*/ 200025 h 1743075"/>
              <a:gd name="connsiteX50" fmla="*/ 4508500 w 6613525"/>
              <a:gd name="connsiteY50" fmla="*/ 161925 h 1743075"/>
              <a:gd name="connsiteX51" fmla="*/ 4546600 w 6613525"/>
              <a:gd name="connsiteY51" fmla="*/ 152400 h 1743075"/>
              <a:gd name="connsiteX52" fmla="*/ 4632325 w 6613525"/>
              <a:gd name="connsiteY52" fmla="*/ 114300 h 1743075"/>
              <a:gd name="connsiteX53" fmla="*/ 4737100 w 6613525"/>
              <a:gd name="connsiteY53" fmla="*/ 85725 h 1743075"/>
              <a:gd name="connsiteX54" fmla="*/ 4851400 w 6613525"/>
              <a:gd name="connsiteY54" fmla="*/ 47625 h 1743075"/>
              <a:gd name="connsiteX55" fmla="*/ 4889500 w 6613525"/>
              <a:gd name="connsiteY55" fmla="*/ 38100 h 1743075"/>
              <a:gd name="connsiteX56" fmla="*/ 4975225 w 6613525"/>
              <a:gd name="connsiteY56" fmla="*/ 9525 h 1743075"/>
              <a:gd name="connsiteX57" fmla="*/ 5051425 w 6613525"/>
              <a:gd name="connsiteY57" fmla="*/ 0 h 1743075"/>
              <a:gd name="connsiteX58" fmla="*/ 5260975 w 6613525"/>
              <a:gd name="connsiteY58" fmla="*/ 9525 h 1743075"/>
              <a:gd name="connsiteX59" fmla="*/ 5299075 w 6613525"/>
              <a:gd name="connsiteY59" fmla="*/ 28575 h 1743075"/>
              <a:gd name="connsiteX60" fmla="*/ 5384800 w 6613525"/>
              <a:gd name="connsiteY60" fmla="*/ 66675 h 1743075"/>
              <a:gd name="connsiteX61" fmla="*/ 5413375 w 6613525"/>
              <a:gd name="connsiteY61" fmla="*/ 85725 h 1743075"/>
              <a:gd name="connsiteX62" fmla="*/ 5441950 w 6613525"/>
              <a:gd name="connsiteY62" fmla="*/ 114300 h 1743075"/>
              <a:gd name="connsiteX63" fmla="*/ 5489575 w 6613525"/>
              <a:gd name="connsiteY63" fmla="*/ 133350 h 1743075"/>
              <a:gd name="connsiteX64" fmla="*/ 5527675 w 6613525"/>
              <a:gd name="connsiteY64" fmla="*/ 161925 h 1743075"/>
              <a:gd name="connsiteX65" fmla="*/ 5584825 w 6613525"/>
              <a:gd name="connsiteY65" fmla="*/ 180975 h 1743075"/>
              <a:gd name="connsiteX66" fmla="*/ 5613400 w 6613525"/>
              <a:gd name="connsiteY66" fmla="*/ 190500 h 1743075"/>
              <a:gd name="connsiteX67" fmla="*/ 5661025 w 6613525"/>
              <a:gd name="connsiteY67" fmla="*/ 219075 h 1743075"/>
              <a:gd name="connsiteX68" fmla="*/ 5718175 w 6613525"/>
              <a:gd name="connsiteY68" fmla="*/ 257175 h 1743075"/>
              <a:gd name="connsiteX69" fmla="*/ 5756275 w 6613525"/>
              <a:gd name="connsiteY69" fmla="*/ 266700 h 1743075"/>
              <a:gd name="connsiteX70" fmla="*/ 5794375 w 6613525"/>
              <a:gd name="connsiteY70" fmla="*/ 285750 h 1743075"/>
              <a:gd name="connsiteX71" fmla="*/ 5842000 w 6613525"/>
              <a:gd name="connsiteY71" fmla="*/ 304800 h 1743075"/>
              <a:gd name="connsiteX72" fmla="*/ 5870575 w 6613525"/>
              <a:gd name="connsiteY72" fmla="*/ 323850 h 1743075"/>
              <a:gd name="connsiteX73" fmla="*/ 5937250 w 6613525"/>
              <a:gd name="connsiteY73" fmla="*/ 342900 h 1743075"/>
              <a:gd name="connsiteX74" fmla="*/ 5984875 w 6613525"/>
              <a:gd name="connsiteY74" fmla="*/ 361950 h 1743075"/>
              <a:gd name="connsiteX75" fmla="*/ 6061075 w 6613525"/>
              <a:gd name="connsiteY75" fmla="*/ 400050 h 1743075"/>
              <a:gd name="connsiteX76" fmla="*/ 6146800 w 6613525"/>
              <a:gd name="connsiteY76" fmla="*/ 419100 h 1743075"/>
              <a:gd name="connsiteX77" fmla="*/ 6327775 w 6613525"/>
              <a:gd name="connsiteY77" fmla="*/ 485775 h 1743075"/>
              <a:gd name="connsiteX78" fmla="*/ 6432550 w 6613525"/>
              <a:gd name="connsiteY78" fmla="*/ 514350 h 1743075"/>
              <a:gd name="connsiteX79" fmla="*/ 6518275 w 6613525"/>
              <a:gd name="connsiteY79" fmla="*/ 533400 h 1743075"/>
              <a:gd name="connsiteX80" fmla="*/ 6613525 w 6613525"/>
              <a:gd name="connsiteY80" fmla="*/ 561975 h 1743075"/>
              <a:gd name="connsiteX81" fmla="*/ 6604000 w 6613525"/>
              <a:gd name="connsiteY81" fmla="*/ 619125 h 1743075"/>
              <a:gd name="connsiteX82" fmla="*/ 6584950 w 6613525"/>
              <a:gd name="connsiteY82" fmla="*/ 657225 h 1743075"/>
              <a:gd name="connsiteX83" fmla="*/ 6565900 w 6613525"/>
              <a:gd name="connsiteY83" fmla="*/ 752475 h 1743075"/>
              <a:gd name="connsiteX84" fmla="*/ 6546850 w 6613525"/>
              <a:gd name="connsiteY84" fmla="*/ 828675 h 1743075"/>
              <a:gd name="connsiteX85" fmla="*/ 6556375 w 6613525"/>
              <a:gd name="connsiteY85" fmla="*/ 895350 h 1743075"/>
              <a:gd name="connsiteX86" fmla="*/ 6565900 w 6613525"/>
              <a:gd name="connsiteY86" fmla="*/ 933450 h 1743075"/>
              <a:gd name="connsiteX87" fmla="*/ 6584950 w 6613525"/>
              <a:gd name="connsiteY87" fmla="*/ 1085850 h 1743075"/>
              <a:gd name="connsiteX88" fmla="*/ 6565900 w 6613525"/>
              <a:gd name="connsiteY88" fmla="*/ 1295400 h 1743075"/>
              <a:gd name="connsiteX89" fmla="*/ 6546850 w 6613525"/>
              <a:gd name="connsiteY89" fmla="*/ 1390650 h 1743075"/>
              <a:gd name="connsiteX90" fmla="*/ 6527800 w 6613525"/>
              <a:gd name="connsiteY90" fmla="*/ 1514475 h 1743075"/>
              <a:gd name="connsiteX91" fmla="*/ 6508750 w 6613525"/>
              <a:gd name="connsiteY91" fmla="*/ 1543050 h 1743075"/>
              <a:gd name="connsiteX92" fmla="*/ 6432550 w 6613525"/>
              <a:gd name="connsiteY92" fmla="*/ 1571625 h 1743075"/>
              <a:gd name="connsiteX93" fmla="*/ 6356350 w 6613525"/>
              <a:gd name="connsiteY93" fmla="*/ 1600200 h 1743075"/>
              <a:gd name="connsiteX94" fmla="*/ 6289675 w 6613525"/>
              <a:gd name="connsiteY94" fmla="*/ 1628775 h 1743075"/>
              <a:gd name="connsiteX95" fmla="*/ 6175375 w 6613525"/>
              <a:gd name="connsiteY95" fmla="*/ 1666875 h 1743075"/>
              <a:gd name="connsiteX96" fmla="*/ 6108700 w 6613525"/>
              <a:gd name="connsiteY96" fmla="*/ 1685925 h 1743075"/>
              <a:gd name="connsiteX97" fmla="*/ 5937250 w 6613525"/>
              <a:gd name="connsiteY97" fmla="*/ 1695450 h 1743075"/>
              <a:gd name="connsiteX98" fmla="*/ 5842000 w 6613525"/>
              <a:gd name="connsiteY98" fmla="*/ 1704975 h 1743075"/>
              <a:gd name="connsiteX99" fmla="*/ 5765800 w 6613525"/>
              <a:gd name="connsiteY99" fmla="*/ 1714500 h 1743075"/>
              <a:gd name="connsiteX100" fmla="*/ 5432425 w 6613525"/>
              <a:gd name="connsiteY100" fmla="*/ 1733550 h 1743075"/>
              <a:gd name="connsiteX101" fmla="*/ 4203700 w 6613525"/>
              <a:gd name="connsiteY101" fmla="*/ 1743075 h 1743075"/>
              <a:gd name="connsiteX102" fmla="*/ 3536950 w 6613525"/>
              <a:gd name="connsiteY102" fmla="*/ 1733550 h 1743075"/>
              <a:gd name="connsiteX103" fmla="*/ 3232150 w 6613525"/>
              <a:gd name="connsiteY103" fmla="*/ 1714500 h 1743075"/>
              <a:gd name="connsiteX104" fmla="*/ 3032125 w 6613525"/>
              <a:gd name="connsiteY104" fmla="*/ 1704975 h 1743075"/>
              <a:gd name="connsiteX105" fmla="*/ 2898775 w 6613525"/>
              <a:gd name="connsiteY105" fmla="*/ 1695450 h 1743075"/>
              <a:gd name="connsiteX106" fmla="*/ 2755900 w 6613525"/>
              <a:gd name="connsiteY106" fmla="*/ 1676400 h 1743075"/>
              <a:gd name="connsiteX107" fmla="*/ 2470150 w 6613525"/>
              <a:gd name="connsiteY107" fmla="*/ 1666875 h 1743075"/>
              <a:gd name="connsiteX108" fmla="*/ 2203450 w 6613525"/>
              <a:gd name="connsiteY108" fmla="*/ 1647825 h 1743075"/>
              <a:gd name="connsiteX109" fmla="*/ 1974850 w 6613525"/>
              <a:gd name="connsiteY109" fmla="*/ 1628775 h 1743075"/>
              <a:gd name="connsiteX110" fmla="*/ 1860550 w 6613525"/>
              <a:gd name="connsiteY110" fmla="*/ 1619250 h 1743075"/>
              <a:gd name="connsiteX111" fmla="*/ 1765300 w 6613525"/>
              <a:gd name="connsiteY111" fmla="*/ 1609725 h 1743075"/>
              <a:gd name="connsiteX112" fmla="*/ 1603375 w 6613525"/>
              <a:gd name="connsiteY112" fmla="*/ 1600200 h 1743075"/>
              <a:gd name="connsiteX113" fmla="*/ 1231900 w 6613525"/>
              <a:gd name="connsiteY113" fmla="*/ 1571625 h 1743075"/>
              <a:gd name="connsiteX114" fmla="*/ 1155700 w 6613525"/>
              <a:gd name="connsiteY114" fmla="*/ 1562100 h 1743075"/>
              <a:gd name="connsiteX115" fmla="*/ 1060450 w 6613525"/>
              <a:gd name="connsiteY115" fmla="*/ 1552575 h 1743075"/>
              <a:gd name="connsiteX116" fmla="*/ 1012825 w 6613525"/>
              <a:gd name="connsiteY116" fmla="*/ 1543050 h 1743075"/>
              <a:gd name="connsiteX117" fmla="*/ 917575 w 6613525"/>
              <a:gd name="connsiteY117" fmla="*/ 1533525 h 1743075"/>
              <a:gd name="connsiteX118" fmla="*/ 803275 w 6613525"/>
              <a:gd name="connsiteY118" fmla="*/ 1514475 h 1743075"/>
              <a:gd name="connsiteX119" fmla="*/ 736600 w 6613525"/>
              <a:gd name="connsiteY119" fmla="*/ 1504950 h 1743075"/>
              <a:gd name="connsiteX120" fmla="*/ 565150 w 6613525"/>
              <a:gd name="connsiteY120" fmla="*/ 1476375 h 1743075"/>
              <a:gd name="connsiteX121" fmla="*/ 527050 w 6613525"/>
              <a:gd name="connsiteY121" fmla="*/ 1466850 h 1743075"/>
              <a:gd name="connsiteX122" fmla="*/ 441325 w 6613525"/>
              <a:gd name="connsiteY122" fmla="*/ 1457325 h 1743075"/>
              <a:gd name="connsiteX123" fmla="*/ 384175 w 6613525"/>
              <a:gd name="connsiteY123" fmla="*/ 1447800 h 1743075"/>
              <a:gd name="connsiteX124" fmla="*/ 250825 w 6613525"/>
              <a:gd name="connsiteY124" fmla="*/ 1428750 h 1743075"/>
              <a:gd name="connsiteX125" fmla="*/ 69850 w 6613525"/>
              <a:gd name="connsiteY125" fmla="*/ 1447800 h 1743075"/>
              <a:gd name="connsiteX126" fmla="*/ 41275 w 6613525"/>
              <a:gd name="connsiteY126" fmla="*/ 1466850 h 1743075"/>
              <a:gd name="connsiteX127" fmla="*/ 3175 w 6613525"/>
              <a:gd name="connsiteY127" fmla="*/ 1504950 h 174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613525" h="1743075">
                <a:moveTo>
                  <a:pt x="3175" y="1504950"/>
                </a:moveTo>
                <a:cubicBezTo>
                  <a:pt x="0" y="1498600"/>
                  <a:pt x="7702" y="1450535"/>
                  <a:pt x="22225" y="1428750"/>
                </a:cubicBezTo>
                <a:cubicBezTo>
                  <a:pt x="65894" y="1363246"/>
                  <a:pt x="53085" y="1393320"/>
                  <a:pt x="69850" y="1343025"/>
                </a:cubicBezTo>
                <a:cubicBezTo>
                  <a:pt x="66675" y="1266825"/>
                  <a:pt x="65082" y="1190543"/>
                  <a:pt x="60325" y="1114425"/>
                </a:cubicBezTo>
                <a:cubicBezTo>
                  <a:pt x="52032" y="981734"/>
                  <a:pt x="38541" y="1088674"/>
                  <a:pt x="60325" y="914400"/>
                </a:cubicBezTo>
                <a:cubicBezTo>
                  <a:pt x="61570" y="904437"/>
                  <a:pt x="67092" y="895479"/>
                  <a:pt x="69850" y="885825"/>
                </a:cubicBezTo>
                <a:cubicBezTo>
                  <a:pt x="98640" y="785058"/>
                  <a:pt x="53154" y="926388"/>
                  <a:pt x="98425" y="790575"/>
                </a:cubicBezTo>
                <a:cubicBezTo>
                  <a:pt x="101600" y="781050"/>
                  <a:pt x="103460" y="770980"/>
                  <a:pt x="107950" y="762000"/>
                </a:cubicBezTo>
                <a:cubicBezTo>
                  <a:pt x="114300" y="749300"/>
                  <a:pt x="121407" y="736951"/>
                  <a:pt x="127000" y="723900"/>
                </a:cubicBezTo>
                <a:cubicBezTo>
                  <a:pt x="130955" y="714672"/>
                  <a:pt x="133767" y="704979"/>
                  <a:pt x="136525" y="695325"/>
                </a:cubicBezTo>
                <a:cubicBezTo>
                  <a:pt x="140121" y="682738"/>
                  <a:pt x="140893" y="669257"/>
                  <a:pt x="146050" y="657225"/>
                </a:cubicBezTo>
                <a:cubicBezTo>
                  <a:pt x="150559" y="646703"/>
                  <a:pt x="159420" y="638589"/>
                  <a:pt x="165100" y="628650"/>
                </a:cubicBezTo>
                <a:cubicBezTo>
                  <a:pt x="172145" y="616322"/>
                  <a:pt x="178877" y="603733"/>
                  <a:pt x="184150" y="590550"/>
                </a:cubicBezTo>
                <a:lnTo>
                  <a:pt x="212725" y="504825"/>
                </a:lnTo>
                <a:cubicBezTo>
                  <a:pt x="215900" y="495300"/>
                  <a:pt x="214218" y="482274"/>
                  <a:pt x="222250" y="476250"/>
                </a:cubicBezTo>
                <a:cubicBezTo>
                  <a:pt x="234950" y="466725"/>
                  <a:pt x="248297" y="458006"/>
                  <a:pt x="260350" y="447675"/>
                </a:cubicBezTo>
                <a:cubicBezTo>
                  <a:pt x="270577" y="438909"/>
                  <a:pt x="276877" y="425124"/>
                  <a:pt x="288925" y="419100"/>
                </a:cubicBezTo>
                <a:cubicBezTo>
                  <a:pt x="303405" y="411860"/>
                  <a:pt x="320675" y="412750"/>
                  <a:pt x="336550" y="409575"/>
                </a:cubicBezTo>
                <a:cubicBezTo>
                  <a:pt x="364693" y="395503"/>
                  <a:pt x="391871" y="380596"/>
                  <a:pt x="422275" y="371475"/>
                </a:cubicBezTo>
                <a:cubicBezTo>
                  <a:pt x="437782" y="366823"/>
                  <a:pt x="454096" y="365462"/>
                  <a:pt x="469900" y="361950"/>
                </a:cubicBezTo>
                <a:cubicBezTo>
                  <a:pt x="482679" y="359110"/>
                  <a:pt x="495200" y="355168"/>
                  <a:pt x="508000" y="352425"/>
                </a:cubicBezTo>
                <a:cubicBezTo>
                  <a:pt x="539660" y="345641"/>
                  <a:pt x="571642" y="340399"/>
                  <a:pt x="603250" y="333375"/>
                </a:cubicBezTo>
                <a:cubicBezTo>
                  <a:pt x="628808" y="327695"/>
                  <a:pt x="653777" y="319460"/>
                  <a:pt x="679450" y="314325"/>
                </a:cubicBezTo>
                <a:cubicBezTo>
                  <a:pt x="695325" y="311150"/>
                  <a:pt x="711369" y="308727"/>
                  <a:pt x="727075" y="304800"/>
                </a:cubicBezTo>
                <a:cubicBezTo>
                  <a:pt x="736815" y="302365"/>
                  <a:pt x="746249" y="298800"/>
                  <a:pt x="755650" y="295275"/>
                </a:cubicBezTo>
                <a:cubicBezTo>
                  <a:pt x="771659" y="289272"/>
                  <a:pt x="786615" y="280070"/>
                  <a:pt x="803275" y="276225"/>
                </a:cubicBezTo>
                <a:cubicBezTo>
                  <a:pt x="828217" y="270469"/>
                  <a:pt x="854175" y="270592"/>
                  <a:pt x="879475" y="266700"/>
                </a:cubicBezTo>
                <a:cubicBezTo>
                  <a:pt x="1002370" y="247793"/>
                  <a:pt x="860910" y="266612"/>
                  <a:pt x="965200" y="247650"/>
                </a:cubicBezTo>
                <a:cubicBezTo>
                  <a:pt x="987289" y="243634"/>
                  <a:pt x="1009562" y="240604"/>
                  <a:pt x="1031875" y="238125"/>
                </a:cubicBezTo>
                <a:cubicBezTo>
                  <a:pt x="1066730" y="234252"/>
                  <a:pt x="1101821" y="232698"/>
                  <a:pt x="1136650" y="228600"/>
                </a:cubicBezTo>
                <a:cubicBezTo>
                  <a:pt x="1155830" y="226343"/>
                  <a:pt x="1174574" y="220906"/>
                  <a:pt x="1193800" y="219075"/>
                </a:cubicBezTo>
                <a:cubicBezTo>
                  <a:pt x="1236193" y="215038"/>
                  <a:pt x="1463962" y="202063"/>
                  <a:pt x="1498600" y="200025"/>
                </a:cubicBezTo>
                <a:lnTo>
                  <a:pt x="1555750" y="190500"/>
                </a:lnTo>
                <a:cubicBezTo>
                  <a:pt x="1600155" y="183839"/>
                  <a:pt x="1645926" y="183785"/>
                  <a:pt x="1689100" y="171450"/>
                </a:cubicBezTo>
                <a:cubicBezTo>
                  <a:pt x="1711325" y="165100"/>
                  <a:pt x="1733174" y="157243"/>
                  <a:pt x="1755775" y="152400"/>
                </a:cubicBezTo>
                <a:cubicBezTo>
                  <a:pt x="1777727" y="147696"/>
                  <a:pt x="1800260" y="146289"/>
                  <a:pt x="1822450" y="142875"/>
                </a:cubicBezTo>
                <a:cubicBezTo>
                  <a:pt x="1841538" y="139938"/>
                  <a:pt x="1860662" y="137138"/>
                  <a:pt x="1879600" y="133350"/>
                </a:cubicBezTo>
                <a:cubicBezTo>
                  <a:pt x="1892437" y="130783"/>
                  <a:pt x="1904921" y="126665"/>
                  <a:pt x="1917700" y="123825"/>
                </a:cubicBezTo>
                <a:cubicBezTo>
                  <a:pt x="1933504" y="120313"/>
                  <a:pt x="1949619" y="118227"/>
                  <a:pt x="1965325" y="114300"/>
                </a:cubicBezTo>
                <a:cubicBezTo>
                  <a:pt x="1975065" y="111865"/>
                  <a:pt x="1984246" y="107533"/>
                  <a:pt x="1993900" y="104775"/>
                </a:cubicBezTo>
                <a:cubicBezTo>
                  <a:pt x="2006487" y="101179"/>
                  <a:pt x="2019413" y="98846"/>
                  <a:pt x="2032000" y="95250"/>
                </a:cubicBezTo>
                <a:cubicBezTo>
                  <a:pt x="2041654" y="92492"/>
                  <a:pt x="2050564" y="86495"/>
                  <a:pt x="2060575" y="85725"/>
                </a:cubicBezTo>
                <a:cubicBezTo>
                  <a:pt x="2133454" y="80119"/>
                  <a:pt x="2206625" y="79375"/>
                  <a:pt x="2279650" y="76200"/>
                </a:cubicBezTo>
                <a:cubicBezTo>
                  <a:pt x="2446492" y="80080"/>
                  <a:pt x="2841424" y="84644"/>
                  <a:pt x="3022600" y="104775"/>
                </a:cubicBezTo>
                <a:cubicBezTo>
                  <a:pt x="3197417" y="124199"/>
                  <a:pt x="3010207" y="104536"/>
                  <a:pt x="3241675" y="123825"/>
                </a:cubicBezTo>
                <a:cubicBezTo>
                  <a:pt x="3492079" y="144692"/>
                  <a:pt x="3133329" y="121374"/>
                  <a:pt x="3498850" y="142875"/>
                </a:cubicBezTo>
                <a:cubicBezTo>
                  <a:pt x="3644837" y="163730"/>
                  <a:pt x="3481010" y="142210"/>
                  <a:pt x="3727450" y="161925"/>
                </a:cubicBezTo>
                <a:cubicBezTo>
                  <a:pt x="3981679" y="182263"/>
                  <a:pt x="3593999" y="157832"/>
                  <a:pt x="3898900" y="190500"/>
                </a:cubicBezTo>
                <a:cubicBezTo>
                  <a:pt x="3955812" y="196598"/>
                  <a:pt x="4013200" y="196850"/>
                  <a:pt x="4070350" y="200025"/>
                </a:cubicBezTo>
                <a:cubicBezTo>
                  <a:pt x="4214104" y="217994"/>
                  <a:pt x="4192959" y="219462"/>
                  <a:pt x="4413250" y="200025"/>
                </a:cubicBezTo>
                <a:cubicBezTo>
                  <a:pt x="4458070" y="196070"/>
                  <a:pt x="4470683" y="176106"/>
                  <a:pt x="4508500" y="161925"/>
                </a:cubicBezTo>
                <a:cubicBezTo>
                  <a:pt x="4520757" y="157328"/>
                  <a:pt x="4534181" y="156540"/>
                  <a:pt x="4546600" y="152400"/>
                </a:cubicBezTo>
                <a:cubicBezTo>
                  <a:pt x="4603070" y="133577"/>
                  <a:pt x="4582535" y="136429"/>
                  <a:pt x="4632325" y="114300"/>
                </a:cubicBezTo>
                <a:cubicBezTo>
                  <a:pt x="4724084" y="73518"/>
                  <a:pt x="4633488" y="114506"/>
                  <a:pt x="4737100" y="85725"/>
                </a:cubicBezTo>
                <a:cubicBezTo>
                  <a:pt x="4775796" y="74976"/>
                  <a:pt x="4812438" y="57365"/>
                  <a:pt x="4851400" y="47625"/>
                </a:cubicBezTo>
                <a:cubicBezTo>
                  <a:pt x="4864100" y="44450"/>
                  <a:pt x="4876988" y="41950"/>
                  <a:pt x="4889500" y="38100"/>
                </a:cubicBezTo>
                <a:cubicBezTo>
                  <a:pt x="4918289" y="29242"/>
                  <a:pt x="4945337" y="13261"/>
                  <a:pt x="4975225" y="9525"/>
                </a:cubicBezTo>
                <a:lnTo>
                  <a:pt x="5051425" y="0"/>
                </a:lnTo>
                <a:cubicBezTo>
                  <a:pt x="5121275" y="3175"/>
                  <a:pt x="5191514" y="1510"/>
                  <a:pt x="5260975" y="9525"/>
                </a:cubicBezTo>
                <a:cubicBezTo>
                  <a:pt x="5275080" y="11153"/>
                  <a:pt x="5286100" y="22808"/>
                  <a:pt x="5299075" y="28575"/>
                </a:cubicBezTo>
                <a:cubicBezTo>
                  <a:pt x="5345001" y="48987"/>
                  <a:pt x="5343766" y="43227"/>
                  <a:pt x="5384800" y="66675"/>
                </a:cubicBezTo>
                <a:cubicBezTo>
                  <a:pt x="5394739" y="72355"/>
                  <a:pt x="5404581" y="78396"/>
                  <a:pt x="5413375" y="85725"/>
                </a:cubicBezTo>
                <a:cubicBezTo>
                  <a:pt x="5423723" y="94349"/>
                  <a:pt x="5430527" y="107161"/>
                  <a:pt x="5441950" y="114300"/>
                </a:cubicBezTo>
                <a:cubicBezTo>
                  <a:pt x="5456449" y="123362"/>
                  <a:pt x="5474629" y="125047"/>
                  <a:pt x="5489575" y="133350"/>
                </a:cubicBezTo>
                <a:cubicBezTo>
                  <a:pt x="5503452" y="141060"/>
                  <a:pt x="5513476" y="154825"/>
                  <a:pt x="5527675" y="161925"/>
                </a:cubicBezTo>
                <a:cubicBezTo>
                  <a:pt x="5545636" y="170905"/>
                  <a:pt x="5565775" y="174625"/>
                  <a:pt x="5584825" y="180975"/>
                </a:cubicBezTo>
                <a:cubicBezTo>
                  <a:pt x="5594350" y="184150"/>
                  <a:pt x="5604791" y="185334"/>
                  <a:pt x="5613400" y="190500"/>
                </a:cubicBezTo>
                <a:cubicBezTo>
                  <a:pt x="5629275" y="200025"/>
                  <a:pt x="5645406" y="209136"/>
                  <a:pt x="5661025" y="219075"/>
                </a:cubicBezTo>
                <a:cubicBezTo>
                  <a:pt x="5680341" y="231367"/>
                  <a:pt x="5697697" y="246936"/>
                  <a:pt x="5718175" y="257175"/>
                </a:cubicBezTo>
                <a:cubicBezTo>
                  <a:pt x="5729884" y="263029"/>
                  <a:pt x="5744018" y="262103"/>
                  <a:pt x="5756275" y="266700"/>
                </a:cubicBezTo>
                <a:cubicBezTo>
                  <a:pt x="5769570" y="271686"/>
                  <a:pt x="5781400" y="279983"/>
                  <a:pt x="5794375" y="285750"/>
                </a:cubicBezTo>
                <a:cubicBezTo>
                  <a:pt x="5809999" y="292694"/>
                  <a:pt x="5826707" y="297154"/>
                  <a:pt x="5842000" y="304800"/>
                </a:cubicBezTo>
                <a:cubicBezTo>
                  <a:pt x="5852239" y="309920"/>
                  <a:pt x="5860336" y="318730"/>
                  <a:pt x="5870575" y="323850"/>
                </a:cubicBezTo>
                <a:cubicBezTo>
                  <a:pt x="5888921" y="333023"/>
                  <a:pt x="5918939" y="336796"/>
                  <a:pt x="5937250" y="342900"/>
                </a:cubicBezTo>
                <a:cubicBezTo>
                  <a:pt x="5953470" y="348307"/>
                  <a:pt x="5969351" y="354785"/>
                  <a:pt x="5984875" y="361950"/>
                </a:cubicBezTo>
                <a:cubicBezTo>
                  <a:pt x="6010659" y="373850"/>
                  <a:pt x="6033353" y="393890"/>
                  <a:pt x="6061075" y="400050"/>
                </a:cubicBezTo>
                <a:cubicBezTo>
                  <a:pt x="6089650" y="406400"/>
                  <a:pt x="6118932" y="410142"/>
                  <a:pt x="6146800" y="419100"/>
                </a:cubicBezTo>
                <a:cubicBezTo>
                  <a:pt x="6208005" y="438773"/>
                  <a:pt x="6265751" y="468859"/>
                  <a:pt x="6327775" y="485775"/>
                </a:cubicBezTo>
                <a:cubicBezTo>
                  <a:pt x="6362700" y="495300"/>
                  <a:pt x="6397430" y="505570"/>
                  <a:pt x="6432550" y="514350"/>
                </a:cubicBezTo>
                <a:cubicBezTo>
                  <a:pt x="6460948" y="521450"/>
                  <a:pt x="6489877" y="526300"/>
                  <a:pt x="6518275" y="533400"/>
                </a:cubicBezTo>
                <a:cubicBezTo>
                  <a:pt x="6561892" y="544304"/>
                  <a:pt x="6577231" y="549877"/>
                  <a:pt x="6613525" y="561975"/>
                </a:cubicBezTo>
                <a:cubicBezTo>
                  <a:pt x="6610350" y="581025"/>
                  <a:pt x="6609549" y="600627"/>
                  <a:pt x="6604000" y="619125"/>
                </a:cubicBezTo>
                <a:cubicBezTo>
                  <a:pt x="6599920" y="632725"/>
                  <a:pt x="6588851" y="643572"/>
                  <a:pt x="6584950" y="657225"/>
                </a:cubicBezTo>
                <a:cubicBezTo>
                  <a:pt x="6576055" y="688358"/>
                  <a:pt x="6573753" y="721063"/>
                  <a:pt x="6565900" y="752475"/>
                </a:cubicBezTo>
                <a:lnTo>
                  <a:pt x="6546850" y="828675"/>
                </a:lnTo>
                <a:cubicBezTo>
                  <a:pt x="6550025" y="850900"/>
                  <a:pt x="6552359" y="873261"/>
                  <a:pt x="6556375" y="895350"/>
                </a:cubicBezTo>
                <a:cubicBezTo>
                  <a:pt x="6558717" y="908230"/>
                  <a:pt x="6563558" y="920570"/>
                  <a:pt x="6565900" y="933450"/>
                </a:cubicBezTo>
                <a:cubicBezTo>
                  <a:pt x="6573666" y="976165"/>
                  <a:pt x="6580405" y="1044945"/>
                  <a:pt x="6584950" y="1085850"/>
                </a:cubicBezTo>
                <a:cubicBezTo>
                  <a:pt x="6580152" y="1153016"/>
                  <a:pt x="6577189" y="1227664"/>
                  <a:pt x="6565900" y="1295400"/>
                </a:cubicBezTo>
                <a:cubicBezTo>
                  <a:pt x="6560577" y="1327338"/>
                  <a:pt x="6550426" y="1358469"/>
                  <a:pt x="6546850" y="1390650"/>
                </a:cubicBezTo>
                <a:cubicBezTo>
                  <a:pt x="6544938" y="1407859"/>
                  <a:pt x="6540174" y="1485603"/>
                  <a:pt x="6527800" y="1514475"/>
                </a:cubicBezTo>
                <a:cubicBezTo>
                  <a:pt x="6523291" y="1524997"/>
                  <a:pt x="6518065" y="1536396"/>
                  <a:pt x="6508750" y="1543050"/>
                </a:cubicBezTo>
                <a:cubicBezTo>
                  <a:pt x="6475993" y="1566448"/>
                  <a:pt x="6463140" y="1556330"/>
                  <a:pt x="6432550" y="1571625"/>
                </a:cubicBezTo>
                <a:cubicBezTo>
                  <a:pt x="6367146" y="1604327"/>
                  <a:pt x="6448234" y="1581823"/>
                  <a:pt x="6356350" y="1600200"/>
                </a:cubicBezTo>
                <a:cubicBezTo>
                  <a:pt x="6300747" y="1637269"/>
                  <a:pt x="6357333" y="1604172"/>
                  <a:pt x="6289675" y="1628775"/>
                </a:cubicBezTo>
                <a:cubicBezTo>
                  <a:pt x="6114637" y="1692425"/>
                  <a:pt x="6309300" y="1633394"/>
                  <a:pt x="6175375" y="1666875"/>
                </a:cubicBezTo>
                <a:cubicBezTo>
                  <a:pt x="6152951" y="1672481"/>
                  <a:pt x="6131650" y="1683171"/>
                  <a:pt x="6108700" y="1685925"/>
                </a:cubicBezTo>
                <a:cubicBezTo>
                  <a:pt x="6051870" y="1692745"/>
                  <a:pt x="5994343" y="1691372"/>
                  <a:pt x="5937250" y="1695450"/>
                </a:cubicBezTo>
                <a:cubicBezTo>
                  <a:pt x="5905423" y="1697723"/>
                  <a:pt x="5873713" y="1701451"/>
                  <a:pt x="5842000" y="1704975"/>
                </a:cubicBezTo>
                <a:cubicBezTo>
                  <a:pt x="5816559" y="1707802"/>
                  <a:pt x="5791336" y="1712718"/>
                  <a:pt x="5765800" y="1714500"/>
                </a:cubicBezTo>
                <a:cubicBezTo>
                  <a:pt x="5654764" y="1722247"/>
                  <a:pt x="5432425" y="1733550"/>
                  <a:pt x="5432425" y="1733550"/>
                </a:cubicBezTo>
                <a:cubicBezTo>
                  <a:pt x="4183882" y="1710429"/>
                  <a:pt x="5778543" y="1732214"/>
                  <a:pt x="4203700" y="1743075"/>
                </a:cubicBezTo>
                <a:lnTo>
                  <a:pt x="3536950" y="1733550"/>
                </a:lnTo>
                <a:lnTo>
                  <a:pt x="3232150" y="1714500"/>
                </a:lnTo>
                <a:lnTo>
                  <a:pt x="3032125" y="1704975"/>
                </a:lnTo>
                <a:cubicBezTo>
                  <a:pt x="2987634" y="1702433"/>
                  <a:pt x="2943102" y="1700036"/>
                  <a:pt x="2898775" y="1695450"/>
                </a:cubicBezTo>
                <a:cubicBezTo>
                  <a:pt x="2850984" y="1690506"/>
                  <a:pt x="2803840" y="1679596"/>
                  <a:pt x="2755900" y="1676400"/>
                </a:cubicBezTo>
                <a:cubicBezTo>
                  <a:pt x="2660808" y="1670061"/>
                  <a:pt x="2565400" y="1670050"/>
                  <a:pt x="2470150" y="1666875"/>
                </a:cubicBezTo>
                <a:lnTo>
                  <a:pt x="2203450" y="1647825"/>
                </a:lnTo>
                <a:lnTo>
                  <a:pt x="1974850" y="1628775"/>
                </a:lnTo>
                <a:lnTo>
                  <a:pt x="1860550" y="1619250"/>
                </a:lnTo>
                <a:cubicBezTo>
                  <a:pt x="1828800" y="1616075"/>
                  <a:pt x="1797121" y="1612082"/>
                  <a:pt x="1765300" y="1609725"/>
                </a:cubicBezTo>
                <a:cubicBezTo>
                  <a:pt x="1711379" y="1605731"/>
                  <a:pt x="1657350" y="1603375"/>
                  <a:pt x="1603375" y="1600200"/>
                </a:cubicBezTo>
                <a:cubicBezTo>
                  <a:pt x="1433030" y="1551530"/>
                  <a:pt x="1585886" y="1589324"/>
                  <a:pt x="1231900" y="1571625"/>
                </a:cubicBezTo>
                <a:cubicBezTo>
                  <a:pt x="1206334" y="1570347"/>
                  <a:pt x="1181141" y="1564927"/>
                  <a:pt x="1155700" y="1562100"/>
                </a:cubicBezTo>
                <a:cubicBezTo>
                  <a:pt x="1123987" y="1558576"/>
                  <a:pt x="1092078" y="1556792"/>
                  <a:pt x="1060450" y="1552575"/>
                </a:cubicBezTo>
                <a:cubicBezTo>
                  <a:pt x="1044403" y="1550435"/>
                  <a:pt x="1028872" y="1545190"/>
                  <a:pt x="1012825" y="1543050"/>
                </a:cubicBezTo>
                <a:cubicBezTo>
                  <a:pt x="981197" y="1538833"/>
                  <a:pt x="949191" y="1537836"/>
                  <a:pt x="917575" y="1533525"/>
                </a:cubicBezTo>
                <a:cubicBezTo>
                  <a:pt x="879304" y="1528306"/>
                  <a:pt x="841512" y="1519937"/>
                  <a:pt x="803275" y="1514475"/>
                </a:cubicBezTo>
                <a:lnTo>
                  <a:pt x="736600" y="1504950"/>
                </a:lnTo>
                <a:cubicBezTo>
                  <a:pt x="657973" y="1478741"/>
                  <a:pt x="739373" y="1503884"/>
                  <a:pt x="565150" y="1476375"/>
                </a:cubicBezTo>
                <a:cubicBezTo>
                  <a:pt x="552219" y="1474333"/>
                  <a:pt x="539989" y="1468841"/>
                  <a:pt x="527050" y="1466850"/>
                </a:cubicBezTo>
                <a:cubicBezTo>
                  <a:pt x="498633" y="1462478"/>
                  <a:pt x="469824" y="1461125"/>
                  <a:pt x="441325" y="1457325"/>
                </a:cubicBezTo>
                <a:cubicBezTo>
                  <a:pt x="422182" y="1454773"/>
                  <a:pt x="403274" y="1450665"/>
                  <a:pt x="384175" y="1447800"/>
                </a:cubicBezTo>
                <a:lnTo>
                  <a:pt x="250825" y="1428750"/>
                </a:lnTo>
                <a:cubicBezTo>
                  <a:pt x="236844" y="1429624"/>
                  <a:pt x="117431" y="1424009"/>
                  <a:pt x="69850" y="1447800"/>
                </a:cubicBezTo>
                <a:cubicBezTo>
                  <a:pt x="59611" y="1452920"/>
                  <a:pt x="50800" y="1460500"/>
                  <a:pt x="41275" y="1466850"/>
                </a:cubicBezTo>
                <a:cubicBezTo>
                  <a:pt x="18287" y="1501332"/>
                  <a:pt x="6350" y="1511300"/>
                  <a:pt x="3175" y="15049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9"/>
          <p:cNvSpPr txBox="1">
            <a:spLocks/>
          </p:cNvSpPr>
          <p:nvPr/>
        </p:nvSpPr>
        <p:spPr>
          <a:xfrm>
            <a:off x="3975184" y="3789374"/>
            <a:ext cx="4292516" cy="676275"/>
          </a:xfrm>
          <a:prstGeom prst="rect">
            <a:avLst/>
          </a:prstGeom>
        </p:spPr>
        <p:txBody>
          <a:bodyPr vert="horz" lIns="91440" tIns="45720" rIns="91440" bIns="45720" rtlCol="0" anchor="ctr">
            <a:noAutofit/>
          </a:bodyPr>
          <a:lstStyle/>
          <a:p>
            <a:pPr algn="ctr">
              <a:lnSpc>
                <a:spcPct val="90000"/>
              </a:lnSpc>
              <a:spcBef>
                <a:spcPct val="0"/>
              </a:spcBef>
              <a:defRPr/>
            </a:pPr>
            <a:r>
              <a:rPr lang="en-US" sz="3200" b="1" dirty="0">
                <a:solidFill>
                  <a:srgbClr val="EE283B"/>
                </a:solidFill>
                <a:latin typeface="Open Sans" panose="020B0606030504020204" pitchFamily="34" charset="0"/>
                <a:ea typeface="Open Sans" panose="020B0606030504020204" pitchFamily="34" charset="0"/>
                <a:cs typeface="Open Sans" panose="020B0606030504020204" pitchFamily="34" charset="0"/>
              </a:rPr>
              <a:t>Transportation, mobility, and how you get around</a:t>
            </a:r>
          </a:p>
        </p:txBody>
      </p:sp>
    </p:spTree>
    <p:extLst>
      <p:ext uri="{BB962C8B-B14F-4D97-AF65-F5344CB8AC3E}">
        <p14:creationId xmlns:p14="http://schemas.microsoft.com/office/powerpoint/2010/main" val="15345168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What’s going on in the Study Area?</a:t>
            </a:r>
          </a:p>
        </p:txBody>
      </p:sp>
      <p:sp>
        <p:nvSpPr>
          <p:cNvPr id="7" name="Text Placeholder 2"/>
          <p:cNvSpPr txBox="1">
            <a:spLocks/>
          </p:cNvSpPr>
          <p:nvPr/>
        </p:nvSpPr>
        <p:spPr>
          <a:xfrm>
            <a:off x="342900" y="1480724"/>
            <a:ext cx="4819650" cy="4944139"/>
          </a:xfrm>
          <a:prstGeom prst="rect">
            <a:avLst/>
          </a:prstGeom>
        </p:spPr>
        <p:txBody>
          <a:bodyPr>
            <a:normAutofit/>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buFont typeface="+mj-lt"/>
              <a:buAutoNum type="arabicPeriod"/>
            </a:pPr>
            <a:r>
              <a:rPr lang="en-US" sz="2800" dirty="0"/>
              <a:t>Complete Streets</a:t>
            </a:r>
          </a:p>
          <a:p>
            <a:pPr marL="514350" indent="-514350" fontAlgn="base">
              <a:buFont typeface="+mj-lt"/>
              <a:buAutoNum type="arabicPeriod"/>
            </a:pPr>
            <a:r>
              <a:rPr lang="en-US" sz="2800" dirty="0"/>
              <a:t>Go Boston 2030  </a:t>
            </a:r>
          </a:p>
          <a:p>
            <a:pPr marL="514350" indent="-514350" fontAlgn="base">
              <a:buFont typeface="+mj-lt"/>
              <a:buAutoNum type="arabicPeriod"/>
            </a:pPr>
            <a:r>
              <a:rPr lang="en-US" sz="2800" dirty="0"/>
              <a:t>Vision </a:t>
            </a:r>
            <a:r>
              <a:rPr lang="en-US" sz="2800" dirty="0" smtClean="0"/>
              <a:t>Zero </a:t>
            </a:r>
            <a:endParaRPr lang="en-US" sz="2800" dirty="0"/>
          </a:p>
          <a:p>
            <a:pPr marL="514350" indent="-514350" fontAlgn="base">
              <a:buFont typeface="+mj-lt"/>
              <a:buAutoNum type="arabicPeriod"/>
            </a:pPr>
            <a:r>
              <a:rPr lang="en-US" sz="2800" dirty="0" err="1"/>
              <a:t>Greenlinks</a:t>
            </a:r>
            <a:r>
              <a:rPr lang="en-US" sz="2800" dirty="0"/>
              <a:t>  </a:t>
            </a:r>
          </a:p>
          <a:p>
            <a:pPr marL="514350" indent="-514350" fontAlgn="base">
              <a:buFont typeface="+mj-lt"/>
              <a:buAutoNum type="arabicPeriod"/>
            </a:pPr>
            <a:r>
              <a:rPr lang="en-US" sz="2800" dirty="0"/>
              <a:t>Boston Bikes Plan</a:t>
            </a:r>
          </a:p>
        </p:txBody>
      </p:sp>
    </p:spTree>
    <p:extLst>
      <p:ext uri="{BB962C8B-B14F-4D97-AF65-F5344CB8AC3E}">
        <p14:creationId xmlns:p14="http://schemas.microsoft.com/office/powerpoint/2010/main" val="19657953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437445" y="1506025"/>
            <a:ext cx="8193817" cy="5136249"/>
            <a:chOff x="446049" y="762000"/>
            <a:chExt cx="7984273" cy="5538439"/>
          </a:xfrm>
        </p:grpSpPr>
        <p:pic>
          <p:nvPicPr>
            <p:cNvPr id="6" name="Picture 2"/>
            <p:cNvPicPr>
              <a:picLocks noChangeAspect="1" noChangeArrowheads="1"/>
            </p:cNvPicPr>
            <p:nvPr/>
          </p:nvPicPr>
          <p:blipFill>
            <a:blip r:embed="rId3"/>
            <a:srcRect l="9116" t="23201" r="10762" b="13872"/>
            <a:stretch>
              <a:fillRect/>
            </a:stretch>
          </p:blipFill>
          <p:spPr bwMode="auto">
            <a:xfrm>
              <a:off x="446049" y="1605776"/>
              <a:ext cx="7970010" cy="4694663"/>
            </a:xfrm>
            <a:prstGeom prst="rect">
              <a:avLst/>
            </a:prstGeom>
            <a:noFill/>
            <a:ln w="9525">
              <a:noFill/>
              <a:miter lim="800000"/>
              <a:headEnd/>
              <a:tailEnd/>
            </a:ln>
          </p:spPr>
        </p:pic>
        <p:pic>
          <p:nvPicPr>
            <p:cNvPr id="7" name="Picture 2"/>
            <p:cNvPicPr>
              <a:picLocks noChangeAspect="1" noChangeArrowheads="1"/>
            </p:cNvPicPr>
            <p:nvPr/>
          </p:nvPicPr>
          <p:blipFill>
            <a:blip r:embed="rId4"/>
            <a:srcRect b="85049"/>
            <a:stretch>
              <a:fillRect/>
            </a:stretch>
          </p:blipFill>
          <p:spPr bwMode="auto">
            <a:xfrm>
              <a:off x="457200" y="762000"/>
              <a:ext cx="7973122" cy="888380"/>
            </a:xfrm>
            <a:prstGeom prst="rect">
              <a:avLst/>
            </a:prstGeom>
            <a:noFill/>
            <a:ln w="9525">
              <a:noFill/>
              <a:miter lim="800000"/>
              <a:headEnd/>
              <a:tailEnd/>
            </a:ln>
          </p:spPr>
        </p:pic>
      </p:grpSp>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BOSTON COMPLETE STREETS</a:t>
            </a:r>
          </a:p>
        </p:txBody>
      </p:sp>
    </p:spTree>
    <p:extLst>
      <p:ext uri="{BB962C8B-B14F-4D97-AF65-F5344CB8AC3E}">
        <p14:creationId xmlns:p14="http://schemas.microsoft.com/office/powerpoint/2010/main" val="2004053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0973" r="7558" b="38967"/>
          <a:stretch/>
        </p:blipFill>
        <p:spPr>
          <a:xfrm>
            <a:off x="426493" y="1482847"/>
            <a:ext cx="9073576" cy="3341235"/>
          </a:xfrm>
          <a:prstGeom prst="rect">
            <a:avLst/>
          </a:prstGeom>
        </p:spPr>
      </p:pic>
      <p:sp>
        <p:nvSpPr>
          <p:cNvPr id="6" name="Rectangle 5"/>
          <p:cNvSpPr/>
          <p:nvPr/>
        </p:nvSpPr>
        <p:spPr>
          <a:xfrm>
            <a:off x="6415106" y="2174137"/>
            <a:ext cx="1470149" cy="2882565"/>
          </a:xfrm>
          <a:prstGeom prst="rect">
            <a:avLst/>
          </a:prstGeom>
          <a:noFill/>
          <a:ln>
            <a:solidFill>
              <a:srgbClr val="F049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55418" y="5784919"/>
            <a:ext cx="6737713" cy="430887"/>
          </a:xfrm>
          <a:prstGeom prst="rect">
            <a:avLst/>
          </a:prstGeom>
        </p:spPr>
        <p:txBody>
          <a:bodyPr wrap="square">
            <a:spAutoFit/>
          </a:bodyPr>
          <a:lstStyle/>
          <a:p>
            <a:pPr marL="119062" lvl="1" algn="ctr">
              <a:buSzPct val="90000"/>
            </a:pPr>
            <a:r>
              <a:rPr lang="en-US" sz="2200" dirty="0">
                <a:solidFill>
                  <a:srgbClr val="000000"/>
                </a:solidFill>
                <a:ea typeface="Open Sans" panose="020B0606030504020204" pitchFamily="34" charset="0"/>
                <a:cs typeface="Open Sans" panose="020B0606030504020204" pitchFamily="34" charset="0"/>
              </a:rPr>
              <a:t>goboston2030.org</a:t>
            </a:r>
          </a:p>
        </p:txBody>
      </p:sp>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smtClean="0"/>
              <a:t>GO BOSTON 2030</a:t>
            </a:r>
            <a:endParaRPr lang="en-US" dirty="0"/>
          </a:p>
        </p:txBody>
      </p:sp>
    </p:spTree>
    <p:extLst>
      <p:ext uri="{BB962C8B-B14F-4D97-AF65-F5344CB8AC3E}">
        <p14:creationId xmlns:p14="http://schemas.microsoft.com/office/powerpoint/2010/main" val="3466526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42900" y="1480724"/>
            <a:ext cx="6683542" cy="4944139"/>
          </a:xfrm>
        </p:spPr>
        <p:txBody>
          <a:bodyPr>
            <a:normAutofit/>
          </a:bodyPr>
          <a:lstStyle/>
          <a:p>
            <a:pPr marL="0" indent="0" fontAlgn="base">
              <a:buNone/>
            </a:pPr>
            <a:r>
              <a:rPr lang="en-US" b="1" dirty="0" smtClean="0">
                <a:solidFill>
                  <a:srgbClr val="EE283B"/>
                </a:solidFill>
              </a:rPr>
              <a:t>WHY WE’RE HERE</a:t>
            </a:r>
          </a:p>
          <a:p>
            <a:pPr marL="0" indent="0" fontAlgn="base">
              <a:buNone/>
            </a:pPr>
            <a:r>
              <a:rPr lang="en-US" dirty="0" smtClean="0"/>
              <a:t>     1  PLAN: Dudley Square Overview</a:t>
            </a:r>
          </a:p>
          <a:p>
            <a:pPr marL="0" indent="0" fontAlgn="base">
              <a:buNone/>
            </a:pPr>
            <a:r>
              <a:rPr lang="en-US" b="1" dirty="0" smtClean="0">
                <a:solidFill>
                  <a:srgbClr val="EE283B"/>
                </a:solidFill>
              </a:rPr>
              <a:t>WHAT WE’VE HEARD</a:t>
            </a:r>
          </a:p>
          <a:p>
            <a:pPr marL="0" indent="0" fontAlgn="base">
              <a:buNone/>
            </a:pPr>
            <a:r>
              <a:rPr lang="en-US" dirty="0" smtClean="0"/>
              <a:t>     2  Open House</a:t>
            </a:r>
          </a:p>
          <a:p>
            <a:pPr marL="0" indent="0" fontAlgn="base">
              <a:buNone/>
            </a:pPr>
            <a:r>
              <a:rPr lang="en-US" dirty="0" smtClean="0"/>
              <a:t>     3  Walking Tour</a:t>
            </a:r>
          </a:p>
          <a:p>
            <a:pPr marL="0" indent="0" fontAlgn="base">
              <a:buNone/>
            </a:pPr>
            <a:r>
              <a:rPr lang="en-US" dirty="0" smtClean="0"/>
              <a:t>     4  Visioning Workshop</a:t>
            </a:r>
          </a:p>
          <a:p>
            <a:pPr marL="0" indent="0" fontAlgn="base">
              <a:buNone/>
            </a:pPr>
            <a:r>
              <a:rPr lang="en-US" b="1" dirty="0" smtClean="0">
                <a:solidFill>
                  <a:srgbClr val="EE283B"/>
                </a:solidFill>
              </a:rPr>
              <a:t>UPDATING THE VISION</a:t>
            </a:r>
          </a:p>
          <a:p>
            <a:pPr marL="0" indent="0" fontAlgn="base">
              <a:buNone/>
            </a:pPr>
            <a:r>
              <a:rPr lang="en-US" dirty="0" smtClean="0"/>
              <a:t>     5  Citywide Overview of Transportation Planning </a:t>
            </a:r>
          </a:p>
          <a:p>
            <a:pPr marL="0" indent="0" fontAlgn="base">
              <a:buNone/>
            </a:pPr>
            <a:r>
              <a:rPr lang="en-US" dirty="0" smtClean="0"/>
              <a:t>     </a:t>
            </a:r>
            <a:r>
              <a:rPr lang="en-US" dirty="0"/>
              <a:t>6  Ongoing and Past Transportation Planning</a:t>
            </a:r>
          </a:p>
          <a:p>
            <a:pPr marL="0" indent="0" fontAlgn="base">
              <a:buNone/>
            </a:pPr>
            <a:r>
              <a:rPr lang="en-US" b="1" dirty="0" smtClean="0">
                <a:solidFill>
                  <a:srgbClr val="EE283B"/>
                </a:solidFill>
              </a:rPr>
              <a:t>TALK TO US</a:t>
            </a:r>
          </a:p>
          <a:p>
            <a:pPr marL="0" indent="0" fontAlgn="base">
              <a:buNone/>
            </a:pPr>
            <a:r>
              <a:rPr lang="en-US" dirty="0" smtClean="0"/>
              <a:t>     8  Transportation &amp; Public Realm Exercise</a:t>
            </a:r>
            <a:endParaRPr lang="en-US" sz="2600" dirty="0" smtClean="0"/>
          </a:p>
          <a:p>
            <a:pPr fontAlgn="base"/>
            <a:endParaRPr lang="en-US" sz="2800" dirty="0"/>
          </a:p>
          <a:p>
            <a:endParaRPr lang="en-US" dirty="0"/>
          </a:p>
        </p:txBody>
      </p:sp>
      <p:sp>
        <p:nvSpPr>
          <p:cNvPr id="4" name="Title 3"/>
          <p:cNvSpPr>
            <a:spLocks noGrp="1"/>
          </p:cNvSpPr>
          <p:nvPr>
            <p:ph type="title"/>
          </p:nvPr>
        </p:nvSpPr>
        <p:spPr/>
        <p:txBody>
          <a:bodyPr>
            <a:normAutofit fontScale="90000"/>
          </a:bodyPr>
          <a:lstStyle/>
          <a:p>
            <a:r>
              <a:rPr lang="en-US" dirty="0" smtClean="0"/>
              <a:t>Agenda</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885171"/>
            <a:ext cx="4565550" cy="5908358"/>
          </a:xfrm>
          <a:prstGeom prst="rect">
            <a:avLst/>
          </a:prstGeom>
        </p:spPr>
      </p:pic>
    </p:spTree>
    <p:extLst>
      <p:ext uri="{BB962C8B-B14F-4D97-AF65-F5344CB8AC3E}">
        <p14:creationId xmlns:p14="http://schemas.microsoft.com/office/powerpoint/2010/main" val="13403502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GO BOSTON 2030 - VISION</a:t>
            </a:r>
          </a:p>
        </p:txBody>
      </p:sp>
      <p:sp>
        <p:nvSpPr>
          <p:cNvPr id="7" name="Text Placeholder 2"/>
          <p:cNvSpPr txBox="1">
            <a:spLocks/>
          </p:cNvSpPr>
          <p:nvPr/>
        </p:nvSpPr>
        <p:spPr>
          <a:xfrm>
            <a:off x="342900" y="1480724"/>
            <a:ext cx="9918700" cy="4944139"/>
          </a:xfrm>
          <a:prstGeom prst="rect">
            <a:avLst/>
          </a:prstGeom>
        </p:spPr>
        <p:txBody>
          <a:bodyPr>
            <a:normAutofit/>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2800" dirty="0" smtClean="0"/>
          </a:p>
          <a:p>
            <a:pPr marL="0" indent="0" fontAlgn="base">
              <a:buNone/>
            </a:pPr>
            <a:r>
              <a:rPr lang="en-US" sz="2800" dirty="0" smtClean="0"/>
              <a:t>Go </a:t>
            </a:r>
            <a:r>
              <a:rPr lang="en-US" sz="2800" dirty="0"/>
              <a:t>Boston 2030 envisions a city in a region where all residents have better and more equitable travel choices, efficient transportation networks that foster economic opportunity, and taken steps to prepare for climate change. </a:t>
            </a:r>
          </a:p>
          <a:p>
            <a:pPr marL="514350" indent="-514350" fontAlgn="base">
              <a:buFont typeface="+mj-lt"/>
              <a:buAutoNum type="arabicPeriod"/>
            </a:pPr>
            <a:endParaRPr lang="en-US" sz="2800" dirty="0"/>
          </a:p>
          <a:p>
            <a:pPr marL="0" indent="0" fontAlgn="base">
              <a:buNone/>
            </a:pPr>
            <a:r>
              <a:rPr lang="en-US" sz="2800" dirty="0"/>
              <a:t>Whether traveling by transit, on foot, on a bike, or by car, Bostonians will be able to access all parts of the city safely and reliably.</a:t>
            </a:r>
          </a:p>
        </p:txBody>
      </p:sp>
    </p:spTree>
    <p:extLst>
      <p:ext uri="{BB962C8B-B14F-4D97-AF65-F5344CB8AC3E}">
        <p14:creationId xmlns:p14="http://schemas.microsoft.com/office/powerpoint/2010/main" val="11810618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GO BOSTON 2030 - </a:t>
            </a:r>
            <a:r>
              <a:rPr lang="en-US" dirty="0" smtClean="0"/>
              <a:t>GOALS</a:t>
            </a:r>
            <a:endParaRPr lang="en-US" dirty="0"/>
          </a:p>
        </p:txBody>
      </p:sp>
      <p:sp>
        <p:nvSpPr>
          <p:cNvPr id="9" name="Text Placeholder 2"/>
          <p:cNvSpPr txBox="1">
            <a:spLocks/>
          </p:cNvSpPr>
          <p:nvPr/>
        </p:nvSpPr>
        <p:spPr>
          <a:xfrm>
            <a:off x="342900" y="1480724"/>
            <a:ext cx="9918700" cy="4944139"/>
          </a:xfrm>
          <a:prstGeom prst="rect">
            <a:avLst/>
          </a:prstGeom>
        </p:spPr>
        <p:txBody>
          <a:bodyPr>
            <a:normAutofit/>
          </a:bodyPr>
          <a:lstStyle>
            <a:lvl1pPr marL="228594" indent="-228594" algn="l" defTabSz="914377" rtl="0" eaLnBrk="1" latinLnBrk="0" hangingPunct="1">
              <a:lnSpc>
                <a:spcPct val="90000"/>
              </a:lnSpc>
              <a:spcBef>
                <a:spcPts val="1000"/>
              </a:spcBef>
              <a:spcAft>
                <a:spcPts val="400"/>
              </a:spcAft>
              <a:buClr>
                <a:srgbClr val="EE283B"/>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2800" b="1" dirty="0" smtClean="0"/>
              <a:t>Access</a:t>
            </a:r>
            <a:r>
              <a:rPr lang="en-US" sz="2800" dirty="0" smtClean="0"/>
              <a:t/>
            </a:r>
            <a:br>
              <a:rPr lang="en-US" sz="2800" dirty="0" smtClean="0"/>
            </a:br>
            <a:r>
              <a:rPr lang="en-US" sz="2800" dirty="0" smtClean="0"/>
              <a:t>Make </a:t>
            </a:r>
            <a:r>
              <a:rPr lang="en-US" sz="2800" dirty="0"/>
              <a:t>Boston’s neighborhoods interconnected for all modes of travel</a:t>
            </a:r>
            <a:r>
              <a:rPr lang="en-US" sz="2800" dirty="0" smtClean="0"/>
              <a:t>.</a:t>
            </a:r>
          </a:p>
          <a:p>
            <a:pPr marL="0" indent="0" fontAlgn="base">
              <a:lnSpc>
                <a:spcPct val="100000"/>
              </a:lnSpc>
              <a:buNone/>
            </a:pPr>
            <a:r>
              <a:rPr lang="en-US" sz="2800" b="1" dirty="0" smtClean="0"/>
              <a:t>Safety</a:t>
            </a:r>
            <a:r>
              <a:rPr lang="en-US" sz="2800" dirty="0" smtClean="0"/>
              <a:t/>
            </a:r>
            <a:br>
              <a:rPr lang="en-US" sz="2800" dirty="0" smtClean="0"/>
            </a:br>
            <a:r>
              <a:rPr lang="en-US" sz="2800" dirty="0" smtClean="0"/>
              <a:t>Collaborate </a:t>
            </a:r>
            <a:r>
              <a:rPr lang="en-US" sz="2800" dirty="0"/>
              <a:t>on design and education to substantially reduce collisions on every street.</a:t>
            </a:r>
          </a:p>
          <a:p>
            <a:pPr marL="0" indent="0" fontAlgn="base">
              <a:lnSpc>
                <a:spcPct val="100000"/>
              </a:lnSpc>
              <a:buNone/>
            </a:pPr>
            <a:r>
              <a:rPr lang="en-US" sz="2800" b="1" dirty="0" smtClean="0"/>
              <a:t>Reliability</a:t>
            </a:r>
            <a:r>
              <a:rPr lang="en-US" sz="2800" dirty="0" smtClean="0"/>
              <a:t/>
            </a:r>
            <a:br>
              <a:rPr lang="en-US" sz="2800" dirty="0" smtClean="0"/>
            </a:br>
            <a:r>
              <a:rPr lang="en-US" sz="2800" dirty="0" smtClean="0"/>
              <a:t>Prioritize </a:t>
            </a:r>
            <a:r>
              <a:rPr lang="en-US" sz="2800" dirty="0"/>
              <a:t>making travel predictable on Boston’s transit and roadway networks.</a:t>
            </a:r>
          </a:p>
          <a:p>
            <a:pPr marL="0" indent="0" fontAlgn="base">
              <a:buNone/>
            </a:pPr>
            <a:endParaRPr lang="en-US" sz="2800" dirty="0"/>
          </a:p>
        </p:txBody>
      </p:sp>
    </p:spTree>
    <p:extLst>
      <p:ext uri="{BB962C8B-B14F-4D97-AF65-F5344CB8AC3E}">
        <p14:creationId xmlns:p14="http://schemas.microsoft.com/office/powerpoint/2010/main" val="23966235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88141" y="6053179"/>
            <a:ext cx="6737713" cy="430887"/>
          </a:xfrm>
          <a:prstGeom prst="rect">
            <a:avLst/>
          </a:prstGeom>
        </p:spPr>
        <p:txBody>
          <a:bodyPr wrap="square">
            <a:spAutoFit/>
          </a:bodyPr>
          <a:lstStyle/>
          <a:p>
            <a:pPr marL="119062" lvl="1" algn="ctr">
              <a:buSzPct val="90000"/>
            </a:pPr>
            <a:r>
              <a:rPr lang="en-US" sz="2200" dirty="0">
                <a:solidFill>
                  <a:srgbClr val="000000"/>
                </a:solidFill>
                <a:ea typeface="Open Sans" panose="020B0606030504020204" pitchFamily="34" charset="0"/>
                <a:cs typeface="Open Sans" panose="020B0606030504020204" pitchFamily="34" charset="0"/>
              </a:rPr>
              <a:t>visionzeroboston.org/input</a:t>
            </a:r>
          </a:p>
        </p:txBody>
      </p:sp>
      <p:pic>
        <p:nvPicPr>
          <p:cNvPr id="1026" name="Picture 2" descr="H:\Resources\Vision Zero\images of draft action plan\VisionZero_ActionPlanDraft_20151119_Page_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740" y="1676400"/>
            <a:ext cx="3103336" cy="40160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Resources\Vision Zero\images of draft action plan\VisionZero_ActionPlanDraft_20151119_Page_0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t="56479" r="-395" b="13942"/>
          <a:stretch/>
        </p:blipFill>
        <p:spPr bwMode="auto">
          <a:xfrm>
            <a:off x="4198514" y="2438400"/>
            <a:ext cx="7161624" cy="27306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VISION ZERO BOSTON</a:t>
            </a:r>
          </a:p>
        </p:txBody>
      </p:sp>
    </p:spTree>
    <p:extLst>
      <p:ext uri="{BB962C8B-B14F-4D97-AF65-F5344CB8AC3E}">
        <p14:creationId xmlns:p14="http://schemas.microsoft.com/office/powerpoint/2010/main" val="2674341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LINKS BTD.jpg"/>
          <p:cNvPicPr>
            <a:picLocks noChangeAspect="1"/>
          </p:cNvPicPr>
          <p:nvPr/>
        </p:nvPicPr>
        <p:blipFill rotWithShape="1">
          <a:blip r:embed="rId3"/>
          <a:srcRect l="17157" t="23794" r="2922" b="46962"/>
          <a:stretch/>
        </p:blipFill>
        <p:spPr>
          <a:xfrm>
            <a:off x="502263" y="2150612"/>
            <a:ext cx="8951086" cy="4238804"/>
          </a:xfrm>
          <a:prstGeom prst="rect">
            <a:avLst/>
          </a:prstGeom>
        </p:spPr>
      </p:pic>
      <p:pic>
        <p:nvPicPr>
          <p:cNvPr id="5" name="Picture 4" descr="2015 - Boston Complete Streets - Green Links Logo_tcm3-52207.png"/>
          <p:cNvPicPr>
            <a:picLocks noChangeAspect="1"/>
          </p:cNvPicPr>
          <p:nvPr/>
        </p:nvPicPr>
        <p:blipFill>
          <a:blip r:embed="rId4"/>
          <a:stretch>
            <a:fillRect/>
          </a:stretch>
        </p:blipFill>
        <p:spPr>
          <a:xfrm>
            <a:off x="9109848" y="5384206"/>
            <a:ext cx="2542784" cy="886122"/>
          </a:xfrm>
          <a:prstGeom prst="rect">
            <a:avLst/>
          </a:prstGeom>
        </p:spPr>
      </p:pic>
      <p:pic>
        <p:nvPicPr>
          <p:cNvPr id="7" name="Picture 6" descr="GREENLINKS BTD.jpg"/>
          <p:cNvPicPr>
            <a:picLocks noChangeAspect="1"/>
          </p:cNvPicPr>
          <p:nvPr/>
        </p:nvPicPr>
        <p:blipFill rotWithShape="1">
          <a:blip r:embed="rId3"/>
          <a:srcRect l="9614" t="14706" r="69962" b="79151"/>
          <a:stretch/>
        </p:blipFill>
        <p:spPr>
          <a:xfrm>
            <a:off x="6617887" y="5404514"/>
            <a:ext cx="2279177" cy="887105"/>
          </a:xfrm>
          <a:prstGeom prst="rect">
            <a:avLst/>
          </a:prstGeom>
        </p:spPr>
      </p:pic>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GREENLINKS</a:t>
            </a:r>
          </a:p>
        </p:txBody>
      </p:sp>
    </p:spTree>
    <p:extLst>
      <p:ext uri="{BB962C8B-B14F-4D97-AF65-F5344CB8AC3E}">
        <p14:creationId xmlns:p14="http://schemas.microsoft.com/office/powerpoint/2010/main" val="1624274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 - Boston Complete Streets - Green Links Logo_tcm3-52207.png"/>
          <p:cNvPicPr>
            <a:picLocks noChangeAspect="1"/>
          </p:cNvPicPr>
          <p:nvPr/>
        </p:nvPicPr>
        <p:blipFill>
          <a:blip r:embed="rId3"/>
          <a:stretch>
            <a:fillRect/>
          </a:stretch>
        </p:blipFill>
        <p:spPr>
          <a:xfrm>
            <a:off x="9109848" y="5384206"/>
            <a:ext cx="2542784" cy="886122"/>
          </a:xfrm>
          <a:prstGeom prst="rect">
            <a:avLst/>
          </a:prstGeom>
        </p:spPr>
      </p:pic>
      <p:pic>
        <p:nvPicPr>
          <p:cNvPr id="7" name="Picture 6" descr="GREENLINKS BTD.jpg"/>
          <p:cNvPicPr>
            <a:picLocks noChangeAspect="1"/>
          </p:cNvPicPr>
          <p:nvPr/>
        </p:nvPicPr>
        <p:blipFill rotWithShape="1">
          <a:blip r:embed="rId4"/>
          <a:srcRect l="9614" t="14706" r="69962" b="79151"/>
          <a:stretch/>
        </p:blipFill>
        <p:spPr>
          <a:xfrm>
            <a:off x="6617887" y="5404514"/>
            <a:ext cx="2279177" cy="887105"/>
          </a:xfrm>
          <a:prstGeom prst="rect">
            <a:avLst/>
          </a:prstGeom>
        </p:spPr>
      </p:pic>
      <p:sp>
        <p:nvSpPr>
          <p:cNvPr id="8"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GREENLINKS</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9547" t="18095" r="35416" b="27484"/>
          <a:stretch/>
        </p:blipFill>
        <p:spPr>
          <a:xfrm>
            <a:off x="475862" y="1524400"/>
            <a:ext cx="4739950" cy="4763771"/>
          </a:xfrm>
          <a:prstGeom prst="rect">
            <a:avLst/>
          </a:prstGeom>
        </p:spPr>
      </p:pic>
    </p:spTree>
    <p:extLst>
      <p:ext uri="{BB962C8B-B14F-4D97-AF65-F5344CB8AC3E}">
        <p14:creationId xmlns:p14="http://schemas.microsoft.com/office/powerpoint/2010/main" val="1852013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BOSTON BIKE NETWORK PLAN</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85" y="1268964"/>
            <a:ext cx="8571299" cy="5546135"/>
          </a:xfrm>
          <a:prstGeom prst="rect">
            <a:avLst/>
          </a:prstGeom>
        </p:spPr>
      </p:pic>
    </p:spTree>
    <p:extLst>
      <p:ext uri="{BB962C8B-B14F-4D97-AF65-F5344CB8AC3E}">
        <p14:creationId xmlns:p14="http://schemas.microsoft.com/office/powerpoint/2010/main" val="1753890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42901" y="855365"/>
            <a:ext cx="10535243" cy="541478"/>
          </a:xfrm>
          <a:prstGeom prst="rect">
            <a:avLst/>
          </a:prstGeom>
        </p:spPr>
        <p:txBody>
          <a:bodyPr>
            <a:normAutofit/>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a:t>BOSTON BIKE NETWORK PLAN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836" t="13576" r="26967" b="14061"/>
          <a:stretch/>
        </p:blipFill>
        <p:spPr>
          <a:xfrm>
            <a:off x="457200" y="1487978"/>
            <a:ext cx="4896196" cy="4962700"/>
          </a:xfrm>
          <a:prstGeom prst="rect">
            <a:avLst/>
          </a:prstGeom>
        </p:spPr>
      </p:pic>
    </p:spTree>
    <p:extLst>
      <p:ext uri="{BB962C8B-B14F-4D97-AF65-F5344CB8AC3E}">
        <p14:creationId xmlns:p14="http://schemas.microsoft.com/office/powerpoint/2010/main" val="17264770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Orange Line Improvements </a:t>
            </a:r>
          </a:p>
        </p:txBody>
      </p:sp>
      <p:sp>
        <p:nvSpPr>
          <p:cNvPr id="4" name="TextBox 3"/>
          <p:cNvSpPr txBox="1"/>
          <p:nvPr/>
        </p:nvSpPr>
        <p:spPr>
          <a:xfrm>
            <a:off x="342903" y="1975104"/>
            <a:ext cx="4082793" cy="923330"/>
          </a:xfrm>
          <a:prstGeom prst="rect">
            <a:avLst/>
          </a:prstGeom>
          <a:noFill/>
        </p:spPr>
        <p:txBody>
          <a:bodyPr wrap="square" rtlCol="0">
            <a:spAutoFit/>
          </a:bodyPr>
          <a:lstStyle/>
          <a:p>
            <a:r>
              <a:rPr lang="en-US" dirty="0"/>
              <a:t>MBTA is procuring 152 new Orange Line vehicles replacing its current 120 vehicle fleet (an increase of 32 vehicles)</a:t>
            </a:r>
          </a:p>
        </p:txBody>
      </p:sp>
      <p:sp>
        <p:nvSpPr>
          <p:cNvPr id="5" name="TextBox 4"/>
          <p:cNvSpPr txBox="1"/>
          <p:nvPr/>
        </p:nvSpPr>
        <p:spPr>
          <a:xfrm>
            <a:off x="342897" y="3138075"/>
            <a:ext cx="4082793" cy="923330"/>
          </a:xfrm>
          <a:prstGeom prst="rect">
            <a:avLst/>
          </a:prstGeom>
          <a:noFill/>
        </p:spPr>
        <p:txBody>
          <a:bodyPr wrap="square" rtlCol="0">
            <a:spAutoFit/>
          </a:bodyPr>
          <a:lstStyle/>
          <a:p>
            <a:r>
              <a:rPr lang="en-US" dirty="0"/>
              <a:t>This will allow service in the peak periods to increase from every 6 minutes to every 4–5 minutes (an increase of 30-35%)</a:t>
            </a:r>
          </a:p>
        </p:txBody>
      </p:sp>
      <p:sp>
        <p:nvSpPr>
          <p:cNvPr id="6" name="TextBox 5"/>
          <p:cNvSpPr txBox="1"/>
          <p:nvPr/>
        </p:nvSpPr>
        <p:spPr>
          <a:xfrm>
            <a:off x="342897" y="4301046"/>
            <a:ext cx="4082793" cy="923330"/>
          </a:xfrm>
          <a:prstGeom prst="rect">
            <a:avLst/>
          </a:prstGeom>
          <a:noFill/>
        </p:spPr>
        <p:txBody>
          <a:bodyPr wrap="square" rtlCol="0">
            <a:spAutoFit/>
          </a:bodyPr>
          <a:lstStyle/>
          <a:p>
            <a:r>
              <a:rPr lang="en-US" dirty="0"/>
              <a:t>Delivery of the first pilot cars is expected to begin in 2018, and the full fleet will be available by 2023 </a:t>
            </a:r>
          </a:p>
        </p:txBody>
      </p:sp>
      <p:pic>
        <p:nvPicPr>
          <p:cNvPr id="10" name="Picture 2"/>
          <p:cNvPicPr>
            <a:picLocks noChangeAspect="1" noChangeArrowheads="1"/>
          </p:cNvPicPr>
          <p:nvPr/>
        </p:nvPicPr>
        <p:blipFill>
          <a:blip r:embed="rId3" cstate="print"/>
          <a:srcRect r="2947"/>
          <a:stretch>
            <a:fillRect/>
          </a:stretch>
        </p:blipFill>
        <p:spPr bwMode="auto">
          <a:xfrm>
            <a:off x="4767617" y="1975104"/>
            <a:ext cx="7024049" cy="4537062"/>
          </a:xfrm>
          <a:prstGeom prst="rect">
            <a:avLst/>
          </a:prstGeom>
          <a:noFill/>
          <a:ln w="9525">
            <a:noFill/>
            <a:miter lim="800000"/>
            <a:headEnd/>
            <a:tailEnd/>
          </a:ln>
        </p:spPr>
      </p:pic>
    </p:spTree>
    <p:extLst>
      <p:ext uri="{BB962C8B-B14F-4D97-AF65-F5344CB8AC3E}">
        <p14:creationId xmlns:p14="http://schemas.microsoft.com/office/powerpoint/2010/main" val="3783937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6</a:t>
            </a:r>
            <a:endParaRPr lang="en-US" dirty="0"/>
          </a:p>
        </p:txBody>
      </p:sp>
      <p:sp>
        <p:nvSpPr>
          <p:cNvPr id="4" name="Text Placeholder 3"/>
          <p:cNvSpPr>
            <a:spLocks noGrp="1"/>
          </p:cNvSpPr>
          <p:nvPr>
            <p:ph type="body" sz="quarter" idx="15"/>
          </p:nvPr>
        </p:nvSpPr>
        <p:spPr>
          <a:xfrm>
            <a:off x="253842" y="3619500"/>
            <a:ext cx="3851433" cy="2343150"/>
          </a:xfrm>
        </p:spPr>
        <p:txBody>
          <a:bodyPr>
            <a:noAutofit/>
          </a:bodyPr>
          <a:lstStyle/>
          <a:p>
            <a:pPr>
              <a:lnSpc>
                <a:spcPct val="50000"/>
              </a:lnSpc>
            </a:pPr>
            <a:r>
              <a:rPr lang="en-US" dirty="0" smtClean="0"/>
              <a:t>Ongoing &amp; Past </a:t>
            </a:r>
          </a:p>
          <a:p>
            <a:pPr>
              <a:lnSpc>
                <a:spcPct val="50000"/>
              </a:lnSpc>
            </a:pPr>
            <a:r>
              <a:rPr lang="en-US" dirty="0" smtClean="0"/>
              <a:t>Transportation </a:t>
            </a:r>
          </a:p>
          <a:p>
            <a:pPr>
              <a:lnSpc>
                <a:spcPct val="50000"/>
              </a:lnSpc>
            </a:pPr>
            <a:r>
              <a:rPr lang="en-US" dirty="0" smtClean="0"/>
              <a:t>Planning </a:t>
            </a: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86"/>
          <a:stretch/>
        </p:blipFill>
        <p:spPr>
          <a:xfrm>
            <a:off x="3358342" y="855169"/>
            <a:ext cx="8758844" cy="5927309"/>
          </a:xfrm>
          <a:prstGeom prst="rect">
            <a:avLst/>
          </a:prstGeom>
        </p:spPr>
      </p:pic>
    </p:spTree>
    <p:extLst>
      <p:ext uri="{BB962C8B-B14F-4D97-AF65-F5344CB8AC3E}">
        <p14:creationId xmlns:p14="http://schemas.microsoft.com/office/powerpoint/2010/main" val="4165193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and past transportation planning</a:t>
            </a:r>
            <a:endParaRPr lang="en-US" dirty="0"/>
          </a:p>
        </p:txBody>
      </p:sp>
      <p:sp>
        <p:nvSpPr>
          <p:cNvPr id="3" name="Text Placeholder 2"/>
          <p:cNvSpPr>
            <a:spLocks noGrp="1"/>
          </p:cNvSpPr>
          <p:nvPr>
            <p:ph type="body" sz="quarter" idx="18"/>
          </p:nvPr>
        </p:nvSpPr>
        <p:spPr/>
        <p:txBody>
          <a:bodyPr/>
          <a:lstStyle/>
          <a:p>
            <a:r>
              <a:rPr lang="en-US" dirty="0" err="1" smtClean="0"/>
              <a:t>Melnea</a:t>
            </a:r>
            <a:r>
              <a:rPr lang="en-US" dirty="0" smtClean="0"/>
              <a:t> Cass Boulevard Design Project</a:t>
            </a:r>
          </a:p>
          <a:p>
            <a:endParaRPr lang="en-US" dirty="0"/>
          </a:p>
        </p:txBody>
      </p:sp>
      <p:sp>
        <p:nvSpPr>
          <p:cNvPr id="5" name="TextBox 4"/>
          <p:cNvSpPr txBox="1"/>
          <p:nvPr/>
        </p:nvSpPr>
        <p:spPr>
          <a:xfrm>
            <a:off x="8193508" y="1874156"/>
            <a:ext cx="3617495" cy="39703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City design effort with state and federal earmark dollars for construction (TIP)</a:t>
            </a:r>
            <a:endParaRPr lang="en-US" dirty="0"/>
          </a:p>
          <a:p>
            <a:pPr marL="285750" indent="-285750">
              <a:buFont typeface="Arial" panose="020B0604020202020204" pitchFamily="34" charset="0"/>
              <a:buChar char="•"/>
            </a:pPr>
            <a:r>
              <a:rPr lang="en-US" dirty="0" smtClean="0"/>
              <a:t>Design continuing to progress toward 25% with the help of the Friends Group and stakeholders (no road widening for BRT)</a:t>
            </a:r>
          </a:p>
          <a:p>
            <a:pPr marL="285750" indent="-285750">
              <a:buFont typeface="Arial" panose="020B0604020202020204" pitchFamily="34" charset="0"/>
              <a:buChar char="•"/>
            </a:pPr>
            <a:r>
              <a:rPr lang="en-US" dirty="0" smtClean="0"/>
              <a:t>Refined concept now widens pedestrian and bike pathways instead of the roadway</a:t>
            </a:r>
          </a:p>
          <a:p>
            <a:pPr marL="285750" indent="-285750">
              <a:buFont typeface="Arial" panose="020B0604020202020204" pitchFamily="34" charset="0"/>
              <a:buChar char="•"/>
            </a:pPr>
            <a:r>
              <a:rPr lang="en-US" dirty="0" smtClean="0"/>
              <a:t>City currently seeking additional funding in order to advertise for construction early 2018</a:t>
            </a:r>
            <a:endParaRPr lang="en-US" dirty="0"/>
          </a:p>
          <a:p>
            <a:endParaRPr lang="en-US" dirty="0" smtClean="0"/>
          </a:p>
        </p:txBody>
      </p:sp>
      <p:pic>
        <p:nvPicPr>
          <p:cNvPr id="6" name="Picture 5" descr="H:\Project Docs\05 Melnea Cass\MelneaWalk20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159" y="1874156"/>
            <a:ext cx="7668188" cy="4323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394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1</a:t>
            </a:r>
            <a:endParaRPr lang="en-US" dirty="0"/>
          </a:p>
        </p:txBody>
      </p:sp>
      <p:sp>
        <p:nvSpPr>
          <p:cNvPr id="4" name="Text Placeholder 3"/>
          <p:cNvSpPr>
            <a:spLocks noGrp="1"/>
          </p:cNvSpPr>
          <p:nvPr>
            <p:ph type="body" sz="quarter" idx="15"/>
          </p:nvPr>
        </p:nvSpPr>
        <p:spPr/>
        <p:txBody>
          <a:bodyPr/>
          <a:lstStyle/>
          <a:p>
            <a:r>
              <a:rPr lang="en-US" dirty="0" smtClean="0"/>
              <a:t>PLAN: Dudley Square Overview</a:t>
            </a:r>
            <a:endParaRPr lang="en-US" dirty="0"/>
          </a:p>
        </p:txBody>
      </p:sp>
      <p:sp>
        <p:nvSpPr>
          <p:cNvPr id="6" name="Text Placeholder 2"/>
          <p:cNvSpPr txBox="1">
            <a:spLocks/>
          </p:cNvSpPr>
          <p:nvPr/>
        </p:nvSpPr>
        <p:spPr>
          <a:xfrm>
            <a:off x="258869" y="4019469"/>
            <a:ext cx="4691822" cy="2552862"/>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spcAft>
                <a:spcPts val="400"/>
              </a:spcAft>
              <a:buClr>
                <a:srgbClr val="41AD49"/>
              </a:buClr>
              <a:buFont typeface="Wingdings" panose="05000000000000000000" pitchFamily="2" charset="2"/>
              <a:buChar char="§"/>
              <a:defRPr sz="2000" b="0" i="0" kern="1200" baseline="0">
                <a:solidFill>
                  <a:srgbClr val="292929"/>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41AD49"/>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3074" name="Picture 2" descr="T:\CommunityPlanning\CP Initiatives &amp; Studies\PLAN\PLAN Dudley Square\Images\WEB DAM PHOTOS\Dudley Peter Vanderwarker.jpg"/>
          <p:cNvPicPr>
            <a:picLocks noChangeAspect="1" noChangeArrowheads="1"/>
          </p:cNvPicPr>
          <p:nvPr/>
        </p:nvPicPr>
        <p:blipFill>
          <a:blip r:embed="rId3" cstate="print"/>
          <a:srcRect b="7153"/>
          <a:stretch>
            <a:fillRect/>
          </a:stretch>
        </p:blipFill>
        <p:spPr bwMode="auto">
          <a:xfrm>
            <a:off x="4953000" y="1447800"/>
            <a:ext cx="7246029" cy="4485167"/>
          </a:xfrm>
          <a:prstGeom prst="rect">
            <a:avLst/>
          </a:prstGeom>
          <a:noFill/>
        </p:spPr>
      </p:pic>
      <p:sp>
        <p:nvSpPr>
          <p:cNvPr id="9" name="TextBox 8"/>
          <p:cNvSpPr txBox="1"/>
          <p:nvPr/>
        </p:nvSpPr>
        <p:spPr>
          <a:xfrm>
            <a:off x="9208169" y="5937147"/>
            <a:ext cx="2983831" cy="307777"/>
          </a:xfrm>
          <a:prstGeom prst="rect">
            <a:avLst/>
          </a:prstGeom>
          <a:noFill/>
        </p:spPr>
        <p:txBody>
          <a:bodyPr wrap="square" rtlCol="0">
            <a:spAutoFit/>
          </a:bodyPr>
          <a:lstStyle/>
          <a:p>
            <a:pPr algn="r"/>
            <a:r>
              <a:rPr lang="en-US" sz="1400" i="1" dirty="0" smtClean="0">
                <a:latin typeface="Open Sans" pitchFamily="34" charset="0"/>
                <a:ea typeface="Open Sans" pitchFamily="34" charset="0"/>
                <a:cs typeface="Open Sans" pitchFamily="34" charset="0"/>
              </a:rPr>
              <a:t>Photo Credit: Peter </a:t>
            </a:r>
            <a:r>
              <a:rPr lang="en-US" sz="1400" i="1" dirty="0" err="1" smtClean="0">
                <a:latin typeface="Open Sans" pitchFamily="34" charset="0"/>
                <a:ea typeface="Open Sans" pitchFamily="34" charset="0"/>
                <a:cs typeface="Open Sans" pitchFamily="34" charset="0"/>
              </a:rPr>
              <a:t>Vanderwarker</a:t>
            </a:r>
            <a:endParaRPr lang="en-US" sz="1400" i="1" dirty="0">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1624772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and past transportation planning</a:t>
            </a:r>
            <a:endParaRPr lang="en-US" dirty="0"/>
          </a:p>
        </p:txBody>
      </p:sp>
      <p:sp>
        <p:nvSpPr>
          <p:cNvPr id="3" name="Text Placeholder 2"/>
          <p:cNvSpPr>
            <a:spLocks noGrp="1"/>
          </p:cNvSpPr>
          <p:nvPr>
            <p:ph type="body" sz="quarter" idx="18"/>
          </p:nvPr>
        </p:nvSpPr>
        <p:spPr/>
        <p:txBody>
          <a:bodyPr/>
          <a:lstStyle/>
          <a:p>
            <a:r>
              <a:rPr lang="en-US" dirty="0" err="1" smtClean="0"/>
              <a:t>Melnea</a:t>
            </a:r>
            <a:r>
              <a:rPr lang="en-US" dirty="0" smtClean="0"/>
              <a:t> Cass Boulevard Design Project</a:t>
            </a:r>
          </a:p>
          <a:p>
            <a:endParaRPr lang="en-US" dirty="0"/>
          </a:p>
        </p:txBody>
      </p:sp>
      <p:sp>
        <p:nvSpPr>
          <p:cNvPr id="7" name="TextBox 6"/>
          <p:cNvSpPr txBox="1"/>
          <p:nvPr/>
        </p:nvSpPr>
        <p:spPr>
          <a:xfrm>
            <a:off x="8193508" y="1874156"/>
            <a:ext cx="3788942"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Priorities for Design</a:t>
            </a:r>
            <a:r>
              <a:rPr lang="en-US" b="1" i="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US" dirty="0" smtClean="0"/>
              <a:t>Improve </a:t>
            </a:r>
            <a:r>
              <a:rPr lang="en-US" dirty="0"/>
              <a:t>safety at intersections/</a:t>
            </a:r>
            <a:r>
              <a:rPr lang="en-US" dirty="0" err="1"/>
              <a:t>ped</a:t>
            </a:r>
            <a:r>
              <a:rPr lang="en-US" dirty="0"/>
              <a:t> crossings</a:t>
            </a:r>
          </a:p>
          <a:p>
            <a:pPr marL="285750" indent="-285750">
              <a:buFont typeface="Arial" panose="020B0604020202020204" pitchFamily="34" charset="0"/>
              <a:buChar char="•"/>
            </a:pPr>
            <a:r>
              <a:rPr lang="en-US" dirty="0" smtClean="0"/>
              <a:t>Lower </a:t>
            </a:r>
            <a:r>
              <a:rPr lang="en-US" dirty="0"/>
              <a:t>speeds</a:t>
            </a:r>
          </a:p>
          <a:p>
            <a:pPr marL="285750" indent="-285750">
              <a:buFont typeface="Arial" panose="020B0604020202020204" pitchFamily="34" charset="0"/>
              <a:buChar char="•"/>
            </a:pPr>
            <a:r>
              <a:rPr lang="en-US" dirty="0" smtClean="0"/>
              <a:t>Enhance </a:t>
            </a:r>
            <a:r>
              <a:rPr lang="en-US" dirty="0" err="1"/>
              <a:t>ped</a:t>
            </a:r>
            <a:r>
              <a:rPr lang="en-US" dirty="0"/>
              <a:t>/bike connections and user experience along the entire corridor from Columbus to Mass </a:t>
            </a:r>
            <a:r>
              <a:rPr lang="en-US" dirty="0" smtClean="0"/>
              <a:t>Ave</a:t>
            </a:r>
          </a:p>
          <a:p>
            <a:pPr marL="285750" indent="-285750">
              <a:buFont typeface="Arial" panose="020B0604020202020204" pitchFamily="34" charset="0"/>
              <a:buChar char="•"/>
            </a:pPr>
            <a:r>
              <a:rPr lang="en-US" dirty="0" smtClean="0"/>
              <a:t>Preserve </a:t>
            </a:r>
            <a:r>
              <a:rPr lang="en-US" dirty="0"/>
              <a:t>existing tree canopy/add new trees and </a:t>
            </a:r>
            <a:r>
              <a:rPr lang="en-US" dirty="0" err="1"/>
              <a:t>greenscape</a:t>
            </a:r>
            <a:endParaRPr lang="en-US" dirty="0"/>
          </a:p>
          <a:p>
            <a:pPr marL="285750" indent="-285750">
              <a:buFont typeface="Arial" panose="020B0604020202020204" pitchFamily="34" charset="0"/>
              <a:buChar char="•"/>
            </a:pPr>
            <a:r>
              <a:rPr lang="en-US" dirty="0" smtClean="0"/>
              <a:t>Integrate </a:t>
            </a:r>
            <a:r>
              <a:rPr lang="en-US" dirty="0"/>
              <a:t>planned development seamlessly</a:t>
            </a:r>
          </a:p>
          <a:p>
            <a:endParaRPr lang="en-US"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450" t="15646" r="10457" b="14558"/>
          <a:stretch/>
        </p:blipFill>
        <p:spPr>
          <a:xfrm>
            <a:off x="437440" y="1874156"/>
            <a:ext cx="7677860" cy="4223846"/>
          </a:xfrm>
          <a:prstGeom prst="rect">
            <a:avLst/>
          </a:prstGeom>
        </p:spPr>
      </p:pic>
    </p:spTree>
    <p:extLst>
      <p:ext uri="{BB962C8B-B14F-4D97-AF65-F5344CB8AC3E}">
        <p14:creationId xmlns:p14="http://schemas.microsoft.com/office/powerpoint/2010/main" val="6938821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and past transportation planning</a:t>
            </a:r>
            <a:endParaRPr lang="en-US" dirty="0"/>
          </a:p>
        </p:txBody>
      </p:sp>
      <p:sp>
        <p:nvSpPr>
          <p:cNvPr id="3" name="Text Placeholder 2"/>
          <p:cNvSpPr>
            <a:spLocks noGrp="1"/>
          </p:cNvSpPr>
          <p:nvPr>
            <p:ph type="body" sz="quarter" idx="18"/>
          </p:nvPr>
        </p:nvSpPr>
        <p:spPr/>
        <p:txBody>
          <a:bodyPr/>
          <a:lstStyle/>
          <a:p>
            <a:r>
              <a:rPr lang="en-US" dirty="0" smtClean="0"/>
              <a:t>Dudley Street Complete Streets</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3" y="1695327"/>
            <a:ext cx="7728239" cy="5000625"/>
          </a:xfrm>
          <a:prstGeom prst="rect">
            <a:avLst/>
          </a:prstGeom>
        </p:spPr>
      </p:pic>
      <p:sp>
        <p:nvSpPr>
          <p:cNvPr id="8" name="TextBox 3"/>
          <p:cNvSpPr txBox="1"/>
          <p:nvPr/>
        </p:nvSpPr>
        <p:spPr>
          <a:xfrm>
            <a:off x="8282197" y="1800102"/>
            <a:ext cx="3368842"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smtClean="0"/>
              <a:t>City design effort with </a:t>
            </a:r>
            <a:r>
              <a:rPr lang="en-US" dirty="0"/>
              <a:t>C</a:t>
            </a:r>
            <a:r>
              <a:rPr lang="en-US" dirty="0" smtClean="0"/>
              <a:t>ity capital funding for construction</a:t>
            </a:r>
          </a:p>
          <a:p>
            <a:pPr marL="285750" indent="-285750">
              <a:buFont typeface="Arial" panose="020B0604020202020204" pitchFamily="34" charset="0"/>
              <a:buChar char="•"/>
            </a:pPr>
            <a:r>
              <a:rPr lang="en-US" dirty="0" smtClean="0"/>
              <a:t>Six major intersections including roadway, streetscape and MBTA interface</a:t>
            </a:r>
          </a:p>
          <a:p>
            <a:pPr marL="285750" indent="-285750">
              <a:buFont typeface="Arial" panose="020B0604020202020204" pitchFamily="34" charset="0"/>
              <a:buChar char="•"/>
            </a:pPr>
            <a:r>
              <a:rPr lang="en-US" dirty="0" smtClean="0"/>
              <a:t>New contract pending for resubmission of 25% design plans</a:t>
            </a:r>
          </a:p>
          <a:p>
            <a:pPr marL="285750" indent="-285750">
              <a:buFont typeface="Arial" panose="020B0604020202020204" pitchFamily="34" charset="0"/>
              <a:buChar char="•"/>
            </a:pPr>
            <a:r>
              <a:rPr lang="en-US" dirty="0" smtClean="0"/>
              <a:t>Community process reboot this Spring</a:t>
            </a:r>
          </a:p>
          <a:p>
            <a:pPr marL="285750" indent="-285750">
              <a:buFont typeface="Arial" panose="020B0604020202020204" pitchFamily="34" charset="0"/>
              <a:buChar char="•"/>
            </a:pPr>
            <a:r>
              <a:rPr lang="en-US" dirty="0" smtClean="0"/>
              <a:t>Targeted for construction Spring 2017 ($9 mil budgeted)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Ongoing and past transportation planning</a:t>
            </a:r>
            <a:endParaRPr lang="en-US" dirty="0"/>
          </a:p>
        </p:txBody>
      </p:sp>
      <p:sp>
        <p:nvSpPr>
          <p:cNvPr id="3" name="Text Placeholder 2"/>
          <p:cNvSpPr>
            <a:spLocks noGrp="1"/>
          </p:cNvSpPr>
          <p:nvPr>
            <p:ph type="body" sz="quarter" idx="18"/>
          </p:nvPr>
        </p:nvSpPr>
        <p:spPr/>
        <p:txBody>
          <a:bodyPr/>
          <a:lstStyle/>
          <a:p>
            <a:r>
              <a:rPr lang="en-US" dirty="0" smtClean="0"/>
              <a:t>Dudley Street Complete Streets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124" b="1"/>
          <a:stretch/>
        </p:blipFill>
        <p:spPr>
          <a:xfrm>
            <a:off x="342903" y="1866900"/>
            <a:ext cx="6997629" cy="4411117"/>
          </a:xfrm>
          <a:prstGeom prst="rect">
            <a:avLst/>
          </a:prstGeom>
        </p:spPr>
      </p:pic>
      <p:sp>
        <p:nvSpPr>
          <p:cNvPr id="5" name="TextBox 4"/>
          <p:cNvSpPr txBox="1"/>
          <p:nvPr/>
        </p:nvSpPr>
        <p:spPr>
          <a:xfrm>
            <a:off x="7340532" y="1874156"/>
            <a:ext cx="4470471"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Priorities for Design</a:t>
            </a:r>
            <a:r>
              <a:rPr lang="en-US" b="1" i="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r>
              <a:rPr lang="en-US" b="1" i="1" dirty="0" smtClean="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b="1" i="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smtClean="0"/>
              <a:t>Improve </a:t>
            </a:r>
            <a:r>
              <a:rPr lang="en-US" dirty="0" err="1"/>
              <a:t>ped</a:t>
            </a:r>
            <a:r>
              <a:rPr lang="en-US" dirty="0"/>
              <a:t>/bike experience &amp; safety with wider sidewalks, shorter crossings and addition of grade separated cycle track</a:t>
            </a:r>
          </a:p>
          <a:p>
            <a:pPr marL="285750" indent="-285750">
              <a:buFont typeface="Arial" panose="020B0604020202020204" pitchFamily="34" charset="0"/>
              <a:buChar char="•"/>
            </a:pPr>
            <a:r>
              <a:rPr lang="en-US" dirty="0" smtClean="0"/>
              <a:t>Relieve </a:t>
            </a:r>
            <a:r>
              <a:rPr lang="en-US" dirty="0"/>
              <a:t>congestion/ improve bus operations with new signals and bus circulation plan</a:t>
            </a:r>
          </a:p>
          <a:p>
            <a:pPr marL="285750" indent="-285750">
              <a:buFont typeface="Arial" panose="020B0604020202020204" pitchFamily="34" charset="0"/>
              <a:buChar char="•"/>
            </a:pPr>
            <a:r>
              <a:rPr lang="en-US" dirty="0" smtClean="0"/>
              <a:t>Green </a:t>
            </a:r>
            <a:r>
              <a:rPr lang="en-US" dirty="0"/>
              <a:t>up with street trees and linear planters.</a:t>
            </a:r>
          </a:p>
          <a:p>
            <a:pPr marL="285750" indent="-285750">
              <a:buFont typeface="Arial" panose="020B0604020202020204" pitchFamily="34" charset="0"/>
              <a:buChar char="•"/>
            </a:pPr>
            <a:r>
              <a:rPr lang="en-US" dirty="0" smtClean="0"/>
              <a:t>As </a:t>
            </a:r>
            <a:r>
              <a:rPr lang="en-US" dirty="0"/>
              <a:t>with </a:t>
            </a:r>
            <a:r>
              <a:rPr lang="en-US" dirty="0" err="1"/>
              <a:t>Melnea</a:t>
            </a:r>
            <a:r>
              <a:rPr lang="en-US" dirty="0"/>
              <a:t> Cass, integrate planned development seamlessly</a:t>
            </a:r>
          </a:p>
          <a:p>
            <a:endParaRPr lang="en-US" dirty="0" smtClean="0"/>
          </a:p>
        </p:txBody>
      </p:sp>
    </p:spTree>
    <p:extLst>
      <p:ext uri="{BB962C8B-B14F-4D97-AF65-F5344CB8AC3E}">
        <p14:creationId xmlns:p14="http://schemas.microsoft.com/office/powerpoint/2010/main" val="28229662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9987" y="885171"/>
            <a:ext cx="11503199" cy="433834"/>
          </a:xfrm>
          <a:prstGeom prst="rect">
            <a:avLst/>
          </a:prstGeom>
        </p:spPr>
        <p:txBody>
          <a:bodyPr vert="horz" lIns="91440" tIns="45720" rIns="91440" bIns="45720" rtlCol="0" anchor="ctr">
            <a:normAutofit fontScale="90000" lnSpcReduction="20000"/>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smtClean="0"/>
              <a:t>Ongoing and past transportation planning</a:t>
            </a:r>
            <a:endParaRPr lang="en-US" dirty="0"/>
          </a:p>
        </p:txBody>
      </p:sp>
      <p:sp>
        <p:nvSpPr>
          <p:cNvPr id="5" name="Text Placeholder 2"/>
          <p:cNvSpPr txBox="1">
            <a:spLocks/>
          </p:cNvSpPr>
          <p:nvPr/>
        </p:nvSpPr>
        <p:spPr>
          <a:xfrm>
            <a:off x="361954" y="1319005"/>
            <a:ext cx="6553196" cy="325418"/>
          </a:xfrm>
          <a:prstGeom prst="rect">
            <a:avLst/>
          </a:prstGeom>
        </p:spPr>
        <p:txBody>
          <a:bodyPr vert="horz" lIns="91440" tIns="45720" rIns="91440" bIns="45720" rtlCol="0">
            <a:noAutofit/>
          </a:bodyPr>
          <a:lstStyle>
            <a:lvl1pPr marL="0" indent="0" algn="l" defTabSz="914377" rtl="0" eaLnBrk="1" latinLnBrk="0" hangingPunct="1">
              <a:lnSpc>
                <a:spcPct val="90000"/>
              </a:lnSpc>
              <a:spcBef>
                <a:spcPts val="1000"/>
              </a:spcBef>
              <a:spcAft>
                <a:spcPts val="400"/>
              </a:spcAft>
              <a:buClr>
                <a:srgbClr val="EE283B"/>
              </a:buClr>
              <a:buFont typeface="Wingdings" panose="05000000000000000000" pitchFamily="2" charset="2"/>
              <a:buNone/>
              <a:defRPr sz="2200" b="1" i="0" kern="1200" baseline="0">
                <a:solidFill>
                  <a:schemeClr val="bg2">
                    <a:lumMod val="75000"/>
                  </a:schemeClr>
                </a:solidFill>
                <a:latin typeface="Open Sans" panose="020B0606030504020204"/>
                <a:ea typeface="+mn-ea"/>
                <a:cs typeface="+mn-cs"/>
              </a:defRPr>
            </a:lvl1pPr>
            <a:lvl2pPr marL="457189"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800" kern="1200">
                <a:solidFill>
                  <a:srgbClr val="383838"/>
                </a:solidFill>
                <a:latin typeface="Open Sans" panose="020B0606030504020204"/>
                <a:ea typeface="+mn-ea"/>
                <a:cs typeface="+mn-cs"/>
              </a:defRPr>
            </a:lvl2pPr>
            <a:lvl3pPr marL="685783"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600" kern="1200">
                <a:solidFill>
                  <a:srgbClr val="383838"/>
                </a:solidFill>
                <a:latin typeface="Open Sans" panose="020B0606030504020204"/>
                <a:ea typeface="+mn-ea"/>
                <a:cs typeface="+mn-cs"/>
              </a:defRPr>
            </a:lvl3pPr>
            <a:lvl4pPr marL="914377" indent="-228594" algn="l" defTabSz="914377" rtl="0" eaLnBrk="1" latinLnBrk="0" hangingPunct="1">
              <a:lnSpc>
                <a:spcPct val="90000"/>
              </a:lnSpc>
              <a:spcBef>
                <a:spcPts val="500"/>
              </a:spcBef>
              <a:spcAft>
                <a:spcPts val="400"/>
              </a:spcAft>
              <a:buClr>
                <a:srgbClr val="EE283B"/>
              </a:buClr>
              <a:buFont typeface="Open Sans" panose="020B0606030504020204" pitchFamily="34" charset="0"/>
              <a:buChar char="–"/>
              <a:defRPr sz="1400" kern="1200">
                <a:solidFill>
                  <a:srgbClr val="383838"/>
                </a:solidFill>
                <a:latin typeface="Open Sans" panose="020B0606030504020204"/>
                <a:ea typeface="+mn-ea"/>
                <a:cs typeface="+mn-cs"/>
              </a:defRPr>
            </a:lvl4pPr>
            <a:lvl5pPr marL="2057349" indent="-228594" algn="l" defTabSz="914377" rtl="0" eaLnBrk="1" latinLnBrk="0" hangingPunct="1">
              <a:lnSpc>
                <a:spcPct val="90000"/>
              </a:lnSpc>
              <a:spcBef>
                <a:spcPts val="500"/>
              </a:spcBef>
              <a:spcAft>
                <a:spcPts val="400"/>
              </a:spcAft>
              <a:buClr>
                <a:srgbClr val="41AD49"/>
              </a:buClr>
              <a:buFont typeface="Wingdings" panose="05000000000000000000" pitchFamily="2" charset="2"/>
              <a:buChar char="§"/>
              <a:defRPr sz="1800" kern="1200">
                <a:solidFill>
                  <a:srgbClr val="383838"/>
                </a:solidFill>
                <a:latin typeface="Open Sans" panose="020B0606030504020204"/>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Malcolm X Blvd Cycle Track</a:t>
            </a:r>
            <a:endParaRPr lang="en-US" dirty="0"/>
          </a:p>
        </p:txBody>
      </p:sp>
      <p:pic>
        <p:nvPicPr>
          <p:cNvPr id="6" name="Picture 5"/>
          <p:cNvPicPr>
            <a:picLocks noChangeAspect="1"/>
          </p:cNvPicPr>
          <p:nvPr/>
        </p:nvPicPr>
        <p:blipFill rotWithShape="1">
          <a:blip r:embed="rId2"/>
          <a:srcRect l="19787" t="40185" r="38166" b="29275"/>
          <a:stretch/>
        </p:blipFill>
        <p:spPr>
          <a:xfrm>
            <a:off x="3553023" y="2891173"/>
            <a:ext cx="8512461" cy="3864190"/>
          </a:xfrm>
          <a:prstGeom prst="rect">
            <a:avLst/>
          </a:prstGeom>
          <a:ln w="25400">
            <a:solidFill>
              <a:schemeClr val="tx1"/>
            </a:solidFill>
          </a:ln>
        </p:spPr>
      </p:pic>
      <p:pic>
        <p:nvPicPr>
          <p:cNvPr id="7" name="Picture 6"/>
          <p:cNvPicPr>
            <a:picLocks noChangeAspect="1"/>
          </p:cNvPicPr>
          <p:nvPr/>
        </p:nvPicPr>
        <p:blipFill rotWithShape="1">
          <a:blip r:embed="rId3"/>
          <a:srcRect l="8477" t="31368" r="27253" b="37872"/>
          <a:stretch/>
        </p:blipFill>
        <p:spPr>
          <a:xfrm>
            <a:off x="361954" y="1834420"/>
            <a:ext cx="5462874" cy="1634077"/>
          </a:xfrm>
          <a:prstGeom prst="rect">
            <a:avLst/>
          </a:prstGeom>
          <a:ln w="25400">
            <a:solidFill>
              <a:schemeClr val="tx1"/>
            </a:solidFill>
          </a:ln>
        </p:spPr>
      </p:pic>
      <p:sp>
        <p:nvSpPr>
          <p:cNvPr id="8" name="TextBox 2"/>
          <p:cNvSpPr txBox="1"/>
          <p:nvPr/>
        </p:nvSpPr>
        <p:spPr>
          <a:xfrm>
            <a:off x="249987" y="3793915"/>
            <a:ext cx="3303036"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dirty="0" smtClean="0"/>
              <a:t>City/Boston Bikes led effort to design and construct a fully protected cycle track connecting SW Corridor &amp; Roxbury Crossing </a:t>
            </a:r>
            <a:r>
              <a:rPr lang="en-US" sz="1600" dirty="0"/>
              <a:t> </a:t>
            </a:r>
            <a:r>
              <a:rPr lang="en-US" sz="1600" dirty="0" smtClean="0"/>
              <a:t>T station to Dudley Square</a:t>
            </a:r>
          </a:p>
          <a:p>
            <a:endParaRPr lang="en-US" sz="1600" dirty="0" smtClean="0"/>
          </a:p>
          <a:p>
            <a:pPr marL="285750" indent="-285750">
              <a:buFont typeface="Arial" panose="020B0604020202020204" pitchFamily="34" charset="0"/>
              <a:buChar char="•"/>
            </a:pPr>
            <a:r>
              <a:rPr lang="en-US" sz="1600" dirty="0" smtClean="0"/>
              <a:t>Currently concept level design with need for community input and additional funding to advance project further</a:t>
            </a:r>
            <a:endParaRPr lang="en-US" sz="1600" dirty="0"/>
          </a:p>
        </p:txBody>
      </p:sp>
    </p:spTree>
    <p:extLst>
      <p:ext uri="{BB962C8B-B14F-4D97-AF65-F5344CB8AC3E}">
        <p14:creationId xmlns:p14="http://schemas.microsoft.com/office/powerpoint/2010/main" val="36863902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42904" y="885171"/>
            <a:ext cx="11503199" cy="433834"/>
          </a:xfrm>
        </p:spPr>
        <p:txBody>
          <a:bodyPr>
            <a:normAutofit fontScale="90000"/>
          </a:bodyPr>
          <a:lstStyle/>
          <a:p>
            <a:r>
              <a:rPr lang="en-US" dirty="0" smtClean="0"/>
              <a:t>Ongoing and past transportation planning</a:t>
            </a:r>
            <a:endParaRPr lang="en-US" dirty="0"/>
          </a:p>
        </p:txBody>
      </p:sp>
      <p:sp>
        <p:nvSpPr>
          <p:cNvPr id="7" name="Text Placeholder 2"/>
          <p:cNvSpPr>
            <a:spLocks noGrp="1"/>
          </p:cNvSpPr>
          <p:nvPr>
            <p:ph type="body" sz="quarter" idx="18"/>
          </p:nvPr>
        </p:nvSpPr>
        <p:spPr>
          <a:xfrm>
            <a:off x="361953" y="1319005"/>
            <a:ext cx="6353171" cy="325418"/>
          </a:xfrm>
        </p:spPr>
        <p:txBody>
          <a:bodyPr/>
          <a:lstStyle/>
          <a:p>
            <a:r>
              <a:rPr lang="en-US" dirty="0" smtClean="0"/>
              <a:t>Malcolm X Blvd Cycle Track</a:t>
            </a:r>
            <a:endParaRPr lang="en-US" dirty="0"/>
          </a:p>
        </p:txBody>
      </p:sp>
      <p:sp>
        <p:nvSpPr>
          <p:cNvPr id="5" name="TextBox 1"/>
          <p:cNvSpPr txBox="1"/>
          <p:nvPr/>
        </p:nvSpPr>
        <p:spPr>
          <a:xfrm>
            <a:off x="8602590" y="1762365"/>
            <a:ext cx="3243513" cy="31393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Priorities for Design:</a:t>
            </a:r>
          </a:p>
          <a:p>
            <a:pPr marL="285750" indent="-285750">
              <a:buFont typeface="Arial" panose="020B0604020202020204" pitchFamily="34" charset="0"/>
              <a:buChar char="•"/>
            </a:pPr>
            <a:r>
              <a:rPr lang="en-US" dirty="0" smtClean="0"/>
              <a:t>Create parking protected two-way cycle track for safe, dedicated travel way</a:t>
            </a:r>
          </a:p>
          <a:p>
            <a:pPr marL="285750" indent="-285750">
              <a:buFont typeface="Arial" panose="020B0604020202020204" pitchFamily="34" charset="0"/>
              <a:buChar char="•"/>
            </a:pPr>
            <a:r>
              <a:rPr lang="en-US" dirty="0" smtClean="0"/>
              <a:t>Preserve on street parking for the neighborhood and capacity for T buses and motorists</a:t>
            </a:r>
          </a:p>
          <a:p>
            <a:pPr marL="285750" indent="-285750">
              <a:buFont typeface="Arial" panose="020B0604020202020204" pitchFamily="34" charset="0"/>
              <a:buChar char="•"/>
            </a:pPr>
            <a:r>
              <a:rPr lang="en-US" dirty="0" smtClean="0"/>
              <a:t>Link </a:t>
            </a:r>
            <a:r>
              <a:rPr lang="en-US" dirty="0" err="1" smtClean="0"/>
              <a:t>Hubway</a:t>
            </a:r>
            <a:r>
              <a:rPr lang="en-US" dirty="0" smtClean="0"/>
              <a:t> system, public transit, and existing/planned bike network</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538" t="21224" r="20450" b="25579"/>
          <a:stretch/>
        </p:blipFill>
        <p:spPr>
          <a:xfrm>
            <a:off x="447869" y="1762365"/>
            <a:ext cx="8025190" cy="3836002"/>
          </a:xfrm>
          <a:prstGeom prst="rect">
            <a:avLst/>
          </a:prstGeom>
        </p:spPr>
      </p:pic>
    </p:spTree>
    <p:extLst>
      <p:ext uri="{BB962C8B-B14F-4D97-AF65-F5344CB8AC3E}">
        <p14:creationId xmlns:p14="http://schemas.microsoft.com/office/powerpoint/2010/main" val="690319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4" y="885171"/>
            <a:ext cx="11503199" cy="433834"/>
          </a:xfrm>
        </p:spPr>
        <p:txBody>
          <a:bodyPr>
            <a:normAutofit fontScale="90000"/>
          </a:bodyPr>
          <a:lstStyle/>
          <a:p>
            <a:r>
              <a:rPr lang="en-US" dirty="0" smtClean="0"/>
              <a:t>Ongoing and past transportation planning</a:t>
            </a:r>
            <a:endParaRPr lang="en-US" dirty="0"/>
          </a:p>
        </p:txBody>
      </p:sp>
      <p:sp>
        <p:nvSpPr>
          <p:cNvPr id="3" name="Text Placeholder 2"/>
          <p:cNvSpPr>
            <a:spLocks noGrp="1"/>
          </p:cNvSpPr>
          <p:nvPr>
            <p:ph type="body" sz="quarter" idx="18"/>
          </p:nvPr>
        </p:nvSpPr>
        <p:spPr>
          <a:xfrm>
            <a:off x="342905" y="1344457"/>
            <a:ext cx="8810426" cy="325418"/>
          </a:xfrm>
        </p:spPr>
        <p:txBody>
          <a:bodyPr/>
          <a:lstStyle/>
          <a:p>
            <a:r>
              <a:rPr lang="en-US" dirty="0" smtClean="0"/>
              <a:t>Additional Past Transportation Planning by Others</a:t>
            </a:r>
            <a:endParaRPr lang="en-US" dirty="0"/>
          </a:p>
        </p:txBody>
      </p:sp>
      <p:sp>
        <p:nvSpPr>
          <p:cNvPr id="5" name="Content Placeholder 4"/>
          <p:cNvSpPr>
            <a:spLocks noGrp="1"/>
          </p:cNvSpPr>
          <p:nvPr>
            <p:ph sz="half" idx="2"/>
          </p:nvPr>
        </p:nvSpPr>
        <p:spPr>
          <a:xfrm>
            <a:off x="874127" y="1992456"/>
            <a:ext cx="8965198" cy="4419607"/>
          </a:xfrm>
        </p:spPr>
        <p:txBody>
          <a:bodyPr>
            <a:normAutofit/>
          </a:bodyPr>
          <a:lstStyle/>
          <a:p>
            <a:r>
              <a:rPr lang="en-US" dirty="0" smtClean="0"/>
              <a:t>Roxbury </a:t>
            </a:r>
            <a:r>
              <a:rPr lang="en-US" dirty="0"/>
              <a:t>Dorchester Mattapan Transit Study (</a:t>
            </a:r>
            <a:r>
              <a:rPr lang="en-US" dirty="0" err="1"/>
              <a:t>MassDOT</a:t>
            </a:r>
            <a:r>
              <a:rPr lang="en-US" dirty="0"/>
              <a:t>)</a:t>
            </a:r>
          </a:p>
          <a:p>
            <a:pPr lvl="2"/>
            <a:r>
              <a:rPr lang="en-US" sz="1600" dirty="0"/>
              <a:t>Community driven process that culminated in recommendations for improving transit along the Blue Hill/Warren corridor into Dudley Square</a:t>
            </a:r>
          </a:p>
          <a:p>
            <a:pPr lvl="2"/>
            <a:r>
              <a:rPr lang="en-US" sz="1600" dirty="0"/>
              <a:t>Coordinated with City’s Dudley Vision and Dudley Complete Streets Project</a:t>
            </a:r>
          </a:p>
          <a:p>
            <a:r>
              <a:rPr lang="en-US" smtClean="0"/>
              <a:t>Whittier Choice </a:t>
            </a:r>
            <a:r>
              <a:rPr lang="en-US" dirty="0"/>
              <a:t>Neighborhoods (BHA/TACC) </a:t>
            </a:r>
          </a:p>
          <a:p>
            <a:pPr lvl="2"/>
            <a:r>
              <a:rPr lang="en-US" sz="1600" dirty="0"/>
              <a:t>“A Vision for </a:t>
            </a:r>
            <a:r>
              <a:rPr lang="en-US" sz="1600" dirty="0" err="1"/>
              <a:t>Ruggles</a:t>
            </a:r>
            <a:r>
              <a:rPr lang="en-US" sz="1600" dirty="0"/>
              <a:t> Street” component of the Whittier Neighborhood Transformation Plan</a:t>
            </a:r>
          </a:p>
          <a:p>
            <a:pPr lvl="2"/>
            <a:r>
              <a:rPr lang="en-US" sz="1600" dirty="0"/>
              <a:t>“Neighborhood Loop” concept plan</a:t>
            </a:r>
          </a:p>
          <a:p>
            <a:r>
              <a:rPr lang="en-US" dirty="0"/>
              <a:t>Splitting Up Superblocks and providing new connections through redevelopment (BRA)</a:t>
            </a:r>
          </a:p>
          <a:p>
            <a:pPr lvl="2"/>
            <a:r>
              <a:rPr lang="en-US" sz="1600" dirty="0"/>
              <a:t>Madison Park Project – Improved and new connections </a:t>
            </a:r>
          </a:p>
          <a:p>
            <a:pPr lvl="2"/>
            <a:r>
              <a:rPr lang="en-US" sz="1600" dirty="0"/>
              <a:t>BHA Whittier Project - New connecting roadway between </a:t>
            </a:r>
            <a:r>
              <a:rPr lang="en-US" sz="1600" dirty="0" err="1"/>
              <a:t>Ruggles</a:t>
            </a:r>
            <a:r>
              <a:rPr lang="en-US" sz="1600" dirty="0"/>
              <a:t> and Whittier Streets </a:t>
            </a:r>
          </a:p>
          <a:p>
            <a:pPr lvl="2"/>
            <a:r>
              <a:rPr lang="en-US" sz="1600" dirty="0"/>
              <a:t>Bartlett Yards - New connecting roadway</a:t>
            </a:r>
          </a:p>
          <a:p>
            <a:pPr lvl="1"/>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486"/>
          <a:stretch/>
        </p:blipFill>
        <p:spPr>
          <a:xfrm>
            <a:off x="3433156" y="855169"/>
            <a:ext cx="8698468" cy="5886451"/>
          </a:xfrm>
          <a:prstGeom prst="rect">
            <a:avLst/>
          </a:prstGeom>
        </p:spPr>
      </p:pic>
    </p:spTree>
    <p:extLst>
      <p:ext uri="{BB962C8B-B14F-4D97-AF65-F5344CB8AC3E}">
        <p14:creationId xmlns:p14="http://schemas.microsoft.com/office/powerpoint/2010/main" val="493718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33602" y="1817769"/>
            <a:ext cx="10870966" cy="4944139"/>
          </a:xfrm>
        </p:spPr>
        <p:txBody>
          <a:bodyPr>
            <a:normAutofit/>
          </a:bodyPr>
          <a:lstStyle/>
          <a:p>
            <a:pPr>
              <a:buFont typeface="Arial" panose="020B0604020202020204" pitchFamily="34" charset="0"/>
              <a:buChar char="•"/>
            </a:pPr>
            <a:r>
              <a:rPr lang="en-US" sz="1600" dirty="0" smtClean="0"/>
              <a:t>Promote adjacent streets as active </a:t>
            </a:r>
            <a:r>
              <a:rPr lang="en-US" sz="1600" dirty="0"/>
              <a:t>pedestrian destination with attractive ground floor uses, pedestrian friendly streetscapes and sidewalks, and on-street parking.</a:t>
            </a:r>
          </a:p>
          <a:p>
            <a:pPr>
              <a:buFont typeface="Arial" panose="020B0604020202020204" pitchFamily="34" charset="0"/>
              <a:buChar char="•"/>
            </a:pPr>
            <a:r>
              <a:rPr lang="en-US" sz="1600" dirty="0" smtClean="0"/>
              <a:t>Set-aside </a:t>
            </a:r>
            <a:r>
              <a:rPr lang="en-US" sz="1600" dirty="0"/>
              <a:t>of dedicated parking spaces for shared vehicles (such as Zipcar) accessible to the general public (including local residents and businesses) is required</a:t>
            </a:r>
            <a:r>
              <a:rPr lang="en-US" sz="1600" dirty="0" smtClean="0"/>
              <a:t>.</a:t>
            </a:r>
          </a:p>
          <a:p>
            <a:pPr>
              <a:buFont typeface="Arial" panose="020B0604020202020204" pitchFamily="34" charset="0"/>
              <a:buChar char="•"/>
            </a:pPr>
            <a:r>
              <a:rPr lang="en-US" sz="1600" dirty="0" smtClean="0"/>
              <a:t>Provide </a:t>
            </a:r>
            <a:r>
              <a:rPr lang="en-US" sz="1600" dirty="0"/>
              <a:t>programs to encourage </a:t>
            </a:r>
            <a:r>
              <a:rPr lang="en-US" sz="1600" dirty="0" smtClean="0"/>
              <a:t>use </a:t>
            </a:r>
            <a:r>
              <a:rPr lang="en-US" sz="1600" dirty="0"/>
              <a:t>of public transit, bicycling and walking for transportation including free or subsidized T passes, unbundling of parking from housing sales/leases, bicycling or walking bonuses and other strategies that discourage use of personal vehicles. </a:t>
            </a:r>
          </a:p>
          <a:p>
            <a:pPr>
              <a:buFont typeface="Arial" panose="020B0604020202020204" pitchFamily="34" charset="0"/>
              <a:buChar char="•"/>
            </a:pPr>
            <a:r>
              <a:rPr lang="en-US" sz="1600" dirty="0" smtClean="0"/>
              <a:t>Parking ratio.</a:t>
            </a:r>
          </a:p>
          <a:p>
            <a:pPr>
              <a:buFont typeface="Arial" panose="020B0604020202020204" pitchFamily="34" charset="0"/>
              <a:buChar char="•"/>
            </a:pPr>
            <a:r>
              <a:rPr lang="en-US" sz="1600" dirty="0"/>
              <a:t>All service loading and unloading facilities should be located off-street and designed to prevent truck back-up maneuvers in the public right-of-way</a:t>
            </a:r>
            <a:r>
              <a:rPr lang="en-US" sz="1600" dirty="0" smtClean="0"/>
              <a:t>.</a:t>
            </a:r>
          </a:p>
          <a:p>
            <a:pPr>
              <a:buFont typeface="Arial" panose="020B0604020202020204" pitchFamily="34" charset="0"/>
              <a:buChar char="•"/>
            </a:pPr>
            <a:r>
              <a:rPr lang="en-US" sz="1600" dirty="0" smtClean="0"/>
              <a:t>Transportation easements.</a:t>
            </a:r>
            <a:endParaRPr lang="en-US" sz="1600" dirty="0"/>
          </a:p>
        </p:txBody>
      </p:sp>
      <p:sp>
        <p:nvSpPr>
          <p:cNvPr id="4" name="Title 3"/>
          <p:cNvSpPr>
            <a:spLocks noGrp="1"/>
          </p:cNvSpPr>
          <p:nvPr>
            <p:ph type="title"/>
          </p:nvPr>
        </p:nvSpPr>
        <p:spPr/>
        <p:txBody>
          <a:bodyPr>
            <a:normAutofit fontScale="90000"/>
          </a:bodyPr>
          <a:lstStyle/>
          <a:p>
            <a:r>
              <a:rPr lang="en-US" dirty="0" smtClean="0"/>
              <a:t>Transportation planning in past RFP</a:t>
            </a:r>
            <a:r>
              <a:rPr lang="en-US" sz="2200" dirty="0" smtClean="0"/>
              <a:t>S</a:t>
            </a:r>
            <a:endParaRPr lang="en-US" dirty="0"/>
          </a:p>
        </p:txBody>
      </p:sp>
      <p:sp>
        <p:nvSpPr>
          <p:cNvPr id="5" name="Rectangle 4"/>
          <p:cNvSpPr/>
          <p:nvPr/>
        </p:nvSpPr>
        <p:spPr>
          <a:xfrm>
            <a:off x="342903" y="1316286"/>
            <a:ext cx="4834657" cy="430887"/>
          </a:xfrm>
          <a:prstGeom prst="rect">
            <a:avLst/>
          </a:prstGeom>
        </p:spPr>
        <p:txBody>
          <a:bodyPr wrap="none">
            <a:spAutoFit/>
          </a:bodyPr>
          <a:lstStyle/>
          <a:p>
            <a:pPr fontAlgn="base"/>
            <a:r>
              <a:rPr lang="en-US" sz="2200" b="1" dirty="0">
                <a:solidFill>
                  <a:schemeClr val="bg2">
                    <a:lumMod val="75000"/>
                  </a:schemeClr>
                </a:solidFill>
                <a:latin typeface="Open Sans" panose="020B0606030504020204" pitchFamily="34" charset="0"/>
                <a:ea typeface="Open Sans" panose="020B0606030504020204" pitchFamily="34" charset="0"/>
                <a:cs typeface="Open Sans" panose="020B0606030504020204" pitchFamily="34" charset="0"/>
              </a:rPr>
              <a:t>Ensuring the community’s vision </a:t>
            </a:r>
          </a:p>
        </p:txBody>
      </p:sp>
    </p:spTree>
    <p:extLst>
      <p:ext uri="{BB962C8B-B14F-4D97-AF65-F5344CB8AC3E}">
        <p14:creationId xmlns:p14="http://schemas.microsoft.com/office/powerpoint/2010/main" val="6074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8</a:t>
            </a:r>
            <a:endParaRPr lang="en-US" dirty="0"/>
          </a:p>
        </p:txBody>
      </p:sp>
      <p:sp>
        <p:nvSpPr>
          <p:cNvPr id="4" name="Text Placeholder 3"/>
          <p:cNvSpPr>
            <a:spLocks noGrp="1"/>
          </p:cNvSpPr>
          <p:nvPr>
            <p:ph type="body" sz="quarter" idx="15"/>
          </p:nvPr>
        </p:nvSpPr>
        <p:spPr>
          <a:xfrm>
            <a:off x="253841" y="3524250"/>
            <a:ext cx="4844631" cy="949705"/>
          </a:xfrm>
        </p:spPr>
        <p:txBody>
          <a:bodyPr>
            <a:normAutofit/>
          </a:bodyPr>
          <a:lstStyle/>
          <a:p>
            <a:r>
              <a:rPr lang="en-US" dirty="0"/>
              <a:t>Transportation </a:t>
            </a:r>
            <a:r>
              <a:rPr lang="en-US" dirty="0" smtClean="0"/>
              <a:t>&amp; Public </a:t>
            </a:r>
            <a:r>
              <a:rPr lang="en-US" dirty="0"/>
              <a:t>Realm </a:t>
            </a:r>
            <a:r>
              <a:rPr lang="en-US" dirty="0" smtClean="0"/>
              <a:t>Exercise</a:t>
            </a:r>
            <a:endParaRPr lang="en-US" sz="32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9" t="3265" r="-269" b="27005"/>
          <a:stretch/>
        </p:blipFill>
        <p:spPr>
          <a:xfrm>
            <a:off x="6409944" y="833744"/>
            <a:ext cx="5541419" cy="5151986"/>
          </a:xfrm>
          <a:prstGeom prst="rect">
            <a:avLst/>
          </a:prstGeom>
        </p:spPr>
      </p:pic>
      <p:sp>
        <p:nvSpPr>
          <p:cNvPr id="5" name="Rectangle 4"/>
          <p:cNvSpPr/>
          <p:nvPr/>
        </p:nvSpPr>
        <p:spPr>
          <a:xfrm>
            <a:off x="6327648" y="5985730"/>
            <a:ext cx="5541419" cy="923330"/>
          </a:xfrm>
          <a:prstGeom prst="rect">
            <a:avLst/>
          </a:prstGeom>
        </p:spPr>
        <p:txBody>
          <a:bodyPr wrap="square">
            <a:spAutoFit/>
          </a:bodyPr>
          <a:lstStyle/>
          <a:p>
            <a:r>
              <a:rPr lang="en-US" b="1" i="1" dirty="0" smtClean="0">
                <a:latin typeface="Open Sans" pitchFamily="34" charset="0"/>
                <a:ea typeface="Open Sans" pitchFamily="34" charset="0"/>
                <a:cs typeface="Open Sans" pitchFamily="34" charset="0"/>
              </a:rPr>
              <a:t>Participants draw routes at PLAN JP/ROX workshop in  Jamaica Plain</a:t>
            </a:r>
            <a:endParaRPr lang="en-US" b="1" i="1" dirty="0">
              <a:latin typeface="Open Sans" pitchFamily="34" charset="0"/>
              <a:ea typeface="Open Sans" pitchFamily="34" charset="0"/>
              <a:cs typeface="Open Sans" pitchFamily="34" charset="0"/>
            </a:endParaRPr>
          </a:p>
          <a:p>
            <a:r>
              <a:rPr lang="en-US" i="1" dirty="0" smtClean="0">
                <a:latin typeface="Open Sans" pitchFamily="34" charset="0"/>
                <a:ea typeface="Open Sans" pitchFamily="34" charset="0"/>
                <a:cs typeface="Open Sans" pitchFamily="34" charset="0"/>
              </a:rPr>
              <a:t>January 21, 2016</a:t>
            </a:r>
            <a:endParaRPr lang="en-US" i="1" dirty="0">
              <a:latin typeface="Open Sans" pitchFamily="34" charset="0"/>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806" y="1250016"/>
            <a:ext cx="8166389" cy="5284134"/>
          </a:xfrm>
          <a:prstGeom prst="rect">
            <a:avLst/>
          </a:prstGeom>
        </p:spPr>
      </p:pic>
      <p:sp>
        <p:nvSpPr>
          <p:cNvPr id="6" name="Title 1"/>
          <p:cNvSpPr txBox="1">
            <a:spLocks/>
          </p:cNvSpPr>
          <p:nvPr/>
        </p:nvSpPr>
        <p:spPr>
          <a:xfrm>
            <a:off x="342905" y="947650"/>
            <a:ext cx="9016852" cy="433834"/>
          </a:xfrm>
          <a:prstGeom prst="rect">
            <a:avLst/>
          </a:prstGeom>
        </p:spPr>
        <p:txBody>
          <a:bodyPr vert="horz" lIns="91440" tIns="45720" rIns="91440" bIns="45720" rtlCol="0" anchor="ctr">
            <a:normAutofit fontScale="90000" lnSpcReduction="20000"/>
          </a:bodyPr>
          <a:lstStyle>
            <a:lvl1pPr algn="l" defTabSz="914377" rtl="0" eaLnBrk="1" latinLnBrk="0" hangingPunct="1">
              <a:lnSpc>
                <a:spcPct val="90000"/>
              </a:lnSpc>
              <a:spcBef>
                <a:spcPct val="0"/>
              </a:spcBef>
              <a:buNone/>
              <a:defRPr sz="3200" b="1" kern="1200" cap="all" baseline="0">
                <a:solidFill>
                  <a:srgbClr val="EE283B"/>
                </a:solidFill>
                <a:latin typeface="Open Sans"/>
                <a:ea typeface="+mj-ea"/>
                <a:cs typeface="+mj-cs"/>
              </a:defRPr>
            </a:lvl1pPr>
          </a:lstStyle>
          <a:p>
            <a:r>
              <a:rPr lang="en-US" dirty="0" smtClean="0"/>
              <a:t>How we get around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 Calendar</a:t>
            </a:r>
            <a:endParaRPr lang="en-US" dirty="0"/>
          </a:p>
        </p:txBody>
      </p:sp>
      <p:sp>
        <p:nvSpPr>
          <p:cNvPr id="4" name="Text Placeholder 5"/>
          <p:cNvSpPr txBox="1">
            <a:spLocks/>
          </p:cNvSpPr>
          <p:nvPr/>
        </p:nvSpPr>
        <p:spPr>
          <a:xfrm>
            <a:off x="762000" y="2033955"/>
            <a:ext cx="4398723" cy="5095875"/>
          </a:xfrm>
          <a:prstGeom prst="rect">
            <a:avLst/>
          </a:prstGeom>
        </p:spPr>
        <p:txBody>
          <a:bodyPr vert="horz" lIns="91440" tIns="45720" rIns="91440" bIns="45720" rtlCol="0">
            <a:noAutofit/>
          </a:bodyPr>
          <a:lstStyle/>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FEBRUARY 22, 2016</a:t>
            </a:r>
            <a:endParaRPr kumimoji="0" lang="en-US" sz="1800" b="0" i="0" u="non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Open House</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MARCH 16, 2016</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Walking Tour</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MARCH 21, 2016</a:t>
            </a:r>
            <a:endParaRPr kumimoji="0" lang="en-US" sz="1800" b="0" i="0"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solidFill>
                  <a:schemeClr val="tx1">
                    <a:lumMod val="60000"/>
                    <a:lumOff val="40000"/>
                  </a:schemeClr>
                </a:solidFill>
                <a:effectLst/>
                <a:uLnTx/>
                <a:uFillTx/>
                <a:latin typeface="Open Sans" pitchFamily="34" charset="0"/>
                <a:ea typeface="Open Sans" pitchFamily="34" charset="0"/>
                <a:cs typeface="Open Sans" pitchFamily="34" charset="0"/>
              </a:rPr>
              <a:t>Visioning Workshop </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rPr>
              <a:t>APRIL 19, 2016</a:t>
            </a:r>
          </a:p>
          <a:p>
            <a:pPr defTabSz="914377">
              <a:lnSpc>
                <a:spcPct val="90000"/>
              </a:lnSpc>
              <a:spcAft>
                <a:spcPts val="400"/>
              </a:spcAft>
              <a:buClr>
                <a:srgbClr val="EE283B"/>
              </a:buClr>
              <a:defRPr/>
            </a:pPr>
            <a:r>
              <a:rPr lang="en-US" i="1" dirty="0">
                <a:latin typeface="Open Sans" pitchFamily="34" charset="0"/>
                <a:ea typeface="Open Sans" pitchFamily="34" charset="0"/>
                <a:cs typeface="Open Sans" pitchFamily="34" charset="0"/>
              </a:rPr>
              <a:t>Transportation &amp; Public Realm Workshop</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1800" b="0" i="0" u="none" strike="noStrike" kern="1200" cap="none" spc="0" normalizeH="0" baseline="0" noProof="0" dirty="0" smtClean="0">
              <a:ln>
                <a:noFill/>
              </a:ln>
              <a:solidFill>
                <a:srgbClr val="292929"/>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1" i="0" u="none" strike="noStrike" kern="1200" cap="none" spc="0" normalizeH="0" baseline="0" noProof="0" dirty="0" smtClean="0">
                <a:ln>
                  <a:noFill/>
                </a:ln>
                <a:solidFill>
                  <a:schemeClr val="tx1"/>
                </a:solidFill>
                <a:effectLst/>
                <a:uLnTx/>
                <a:uFillTx/>
                <a:latin typeface="Open Sans" pitchFamily="34" charset="0"/>
                <a:ea typeface="Open Sans" pitchFamily="34" charset="0"/>
                <a:cs typeface="Open Sans" pitchFamily="34" charset="0"/>
              </a:rPr>
              <a:t>MAY 16, 2016</a:t>
            </a:r>
            <a:endParaRPr kumimoji="0" lang="en-US" sz="1800" b="0" i="0" u="none" strike="noStrike" kern="1200" cap="none" spc="0" normalizeH="0" baseline="0" noProof="0" dirty="0" smtClean="0">
              <a:ln>
                <a:noFill/>
              </a:ln>
              <a:solidFill>
                <a:schemeClr val="tx1"/>
              </a:solidFill>
              <a:effectLst/>
              <a:uLnTx/>
              <a:uFillTx/>
              <a:latin typeface="Open Sans" pitchFamily="34" charset="0"/>
              <a:ea typeface="Open Sans" pitchFamily="34" charset="0"/>
              <a:cs typeface="Open Sans" pitchFamily="34" charset="0"/>
            </a:endParaRP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r>
              <a:rPr kumimoji="0" lang="en-US" sz="1800" b="0" i="1" u="none" strike="noStrike" kern="1200" cap="none" spc="0" normalizeH="0" baseline="0" noProof="0" dirty="0" smtClean="0">
                <a:ln>
                  <a:noFill/>
                </a:ln>
                <a:effectLst/>
                <a:uLnTx/>
                <a:uFillTx/>
                <a:latin typeface="Open Sans" pitchFamily="34" charset="0"/>
                <a:ea typeface="Open Sans" pitchFamily="34" charset="0"/>
                <a:cs typeface="Open Sans" pitchFamily="34" charset="0"/>
              </a:rPr>
              <a:t>Design &amp; Feasibility Workshop </a:t>
            </a:r>
          </a:p>
          <a:p>
            <a:pPr marL="0" marR="0" lvl="0" indent="0" algn="l" defTabSz="914377" rtl="0" eaLnBrk="1" fontAlgn="auto" latinLnBrk="0" hangingPunct="1">
              <a:lnSpc>
                <a:spcPct val="90000"/>
              </a:lnSpc>
              <a:spcBef>
                <a:spcPts val="0"/>
              </a:spcBef>
              <a:spcAft>
                <a:spcPts val="400"/>
              </a:spcAft>
              <a:buClr>
                <a:srgbClr val="EE283B"/>
              </a:buClr>
              <a:buSzTx/>
              <a:buFont typeface="Wingdings" panose="05000000000000000000" pitchFamily="2" charset="2"/>
              <a:buNone/>
              <a:tabLst/>
              <a:defRPr/>
            </a:pPr>
            <a:endParaRPr kumimoji="0" lang="en-US" sz="800" b="0" i="0" u="none" strike="noStrike" kern="1200" cap="none" spc="0" normalizeH="0" baseline="0" noProof="0" dirty="0">
              <a:ln>
                <a:noFill/>
              </a:ln>
              <a:solidFill>
                <a:schemeClr val="tx2"/>
              </a:solidFill>
              <a:effectLst/>
              <a:uLnTx/>
              <a:uFillTx/>
              <a:latin typeface="Open Sans" pitchFamily="34" charset="0"/>
              <a:ea typeface="Open Sans" pitchFamily="34" charset="0"/>
              <a:cs typeface="Open Sans" pitchFamily="34" charset="0"/>
            </a:endParaRPr>
          </a:p>
        </p:txBody>
      </p:sp>
      <p:sp>
        <p:nvSpPr>
          <p:cNvPr id="5" name="Rectangle 4"/>
          <p:cNvSpPr/>
          <p:nvPr/>
        </p:nvSpPr>
        <p:spPr>
          <a:xfrm>
            <a:off x="5275380" y="2022232"/>
            <a:ext cx="4572000" cy="3648178"/>
          </a:xfrm>
          <a:prstGeom prst="rect">
            <a:avLst/>
          </a:prstGeom>
        </p:spPr>
        <p:txBody>
          <a:bodyPr wrap="square">
            <a:spAutoFit/>
          </a:bodyPr>
          <a:lstStyle/>
          <a:p>
            <a:pPr>
              <a:lnSpc>
                <a:spcPct val="90000"/>
              </a:lnSpc>
              <a:spcAft>
                <a:spcPts val="400"/>
              </a:spcAft>
            </a:pPr>
            <a:r>
              <a:rPr lang="en-US" b="1" dirty="0">
                <a:latin typeface="Open Sans" pitchFamily="34" charset="0"/>
                <a:ea typeface="Open Sans" pitchFamily="34" charset="0"/>
                <a:cs typeface="Open Sans" pitchFamily="34" charset="0"/>
              </a:rPr>
              <a:t>JUNE 20, </a:t>
            </a:r>
            <a:r>
              <a:rPr lang="en-US" b="1" dirty="0" smtClean="0">
                <a:latin typeface="Open Sans" pitchFamily="34" charset="0"/>
                <a:ea typeface="Open Sans" pitchFamily="34" charset="0"/>
                <a:cs typeface="Open Sans" pitchFamily="34" charset="0"/>
              </a:rPr>
              <a:t>2016</a:t>
            </a:r>
            <a:endParaRPr lang="en-US" dirty="0">
              <a:latin typeface="Open Sans" pitchFamily="34" charset="0"/>
              <a:ea typeface="Open Sans" pitchFamily="34" charset="0"/>
              <a:cs typeface="Open Sans" pitchFamily="34" charset="0"/>
            </a:endParaRPr>
          </a:p>
          <a:p>
            <a:pPr lvl="0">
              <a:lnSpc>
                <a:spcPct val="90000"/>
              </a:lnSpc>
              <a:spcAft>
                <a:spcPts val="400"/>
              </a:spcAft>
            </a:pPr>
            <a:r>
              <a:rPr lang="en-US" i="1" dirty="0" smtClean="0">
                <a:latin typeface="Open Sans" pitchFamily="34" charset="0"/>
                <a:ea typeface="Open Sans" pitchFamily="34" charset="0"/>
                <a:cs typeface="Open Sans" pitchFamily="34" charset="0"/>
              </a:rPr>
              <a:t>Tools </a:t>
            </a:r>
            <a:r>
              <a:rPr lang="en-US" i="1" dirty="0">
                <a:latin typeface="Open Sans" pitchFamily="34" charset="0"/>
                <a:ea typeface="Open Sans" pitchFamily="34" charset="0"/>
                <a:cs typeface="Open Sans" pitchFamily="34" charset="0"/>
              </a:rPr>
              <a:t>for Development Workshop</a:t>
            </a:r>
          </a:p>
          <a:p>
            <a:pPr>
              <a:lnSpc>
                <a:spcPct val="90000"/>
              </a:lnSpc>
              <a:spcAft>
                <a:spcPts val="400"/>
              </a:spcAft>
            </a:pPr>
            <a:endParaRPr lang="en-US" i="1" dirty="0" smtClean="0">
              <a:latin typeface="Open Sans" pitchFamily="34" charset="0"/>
              <a:ea typeface="Open Sans" pitchFamily="34" charset="0"/>
              <a:cs typeface="Open Sans" pitchFamily="34" charset="0"/>
            </a:endParaRPr>
          </a:p>
          <a:p>
            <a:pPr>
              <a:lnSpc>
                <a:spcPct val="90000"/>
              </a:lnSpc>
              <a:spcAft>
                <a:spcPts val="400"/>
              </a:spcAft>
            </a:pPr>
            <a:r>
              <a:rPr lang="en-US" i="1" dirty="0" smtClean="0">
                <a:latin typeface="Open Sans" pitchFamily="34" charset="0"/>
                <a:ea typeface="Open Sans" pitchFamily="34" charset="0"/>
                <a:cs typeface="Open Sans" pitchFamily="34" charset="0"/>
              </a:rPr>
              <a:t> </a:t>
            </a:r>
            <a:endParaRPr lang="en-US" i="1" dirty="0">
              <a:latin typeface="Open Sans" pitchFamily="34" charset="0"/>
              <a:ea typeface="Open Sans" pitchFamily="34" charset="0"/>
              <a:cs typeface="Open Sans" pitchFamily="34" charset="0"/>
            </a:endParaRPr>
          </a:p>
          <a:p>
            <a:pPr>
              <a:lnSpc>
                <a:spcPct val="90000"/>
              </a:lnSpc>
              <a:spcAft>
                <a:spcPts val="400"/>
              </a:spcAft>
            </a:pPr>
            <a:r>
              <a:rPr lang="en-US" b="1" dirty="0" smtClean="0">
                <a:latin typeface="Open Sans" pitchFamily="34" charset="0"/>
                <a:ea typeface="Open Sans" pitchFamily="34" charset="0"/>
                <a:cs typeface="Open Sans" pitchFamily="34" charset="0"/>
              </a:rPr>
              <a:t>JULY </a:t>
            </a:r>
            <a:r>
              <a:rPr lang="en-US" b="1" dirty="0">
                <a:latin typeface="Open Sans" pitchFamily="34" charset="0"/>
                <a:ea typeface="Open Sans" pitchFamily="34" charset="0"/>
                <a:cs typeface="Open Sans" pitchFamily="34" charset="0"/>
              </a:rPr>
              <a:t>25, </a:t>
            </a:r>
            <a:r>
              <a:rPr lang="en-US" b="1" dirty="0" smtClean="0">
                <a:latin typeface="Open Sans" pitchFamily="34" charset="0"/>
                <a:ea typeface="Open Sans" pitchFamily="34" charset="0"/>
                <a:cs typeface="Open Sans" pitchFamily="34" charset="0"/>
              </a:rPr>
              <a:t>2016</a:t>
            </a:r>
            <a:endParaRPr lang="en-US" dirty="0">
              <a:latin typeface="Open Sans" pitchFamily="34" charset="0"/>
              <a:ea typeface="Open Sans" pitchFamily="34" charset="0"/>
              <a:cs typeface="Open Sans" pitchFamily="34" charset="0"/>
            </a:endParaRPr>
          </a:p>
          <a:p>
            <a:pPr>
              <a:lnSpc>
                <a:spcPct val="90000"/>
              </a:lnSpc>
              <a:spcAft>
                <a:spcPts val="400"/>
              </a:spcAft>
              <a:buNone/>
            </a:pPr>
            <a:r>
              <a:rPr lang="en-US" i="1" dirty="0">
                <a:latin typeface="Open Sans" panose="020B0606030504020204" pitchFamily="34" charset="0"/>
                <a:ea typeface="Open Sans" panose="020B0606030504020204" pitchFamily="34" charset="0"/>
                <a:cs typeface="Open Sans" panose="020B0606030504020204" pitchFamily="34" charset="0"/>
              </a:rPr>
              <a:t>Preferred Plan Draft </a:t>
            </a:r>
            <a:r>
              <a:rPr lang="en-US" i="1" dirty="0" smtClean="0">
                <a:latin typeface="Open Sans" panose="020B0606030504020204" pitchFamily="34" charset="0"/>
                <a:ea typeface="Open Sans" panose="020B0606030504020204" pitchFamily="34" charset="0"/>
                <a:cs typeface="Open Sans" panose="020B0606030504020204" pitchFamily="34" charset="0"/>
              </a:rPr>
              <a:t>Session</a:t>
            </a:r>
          </a:p>
          <a:p>
            <a:pPr>
              <a:lnSpc>
                <a:spcPct val="90000"/>
              </a:lnSpc>
              <a:spcAft>
                <a:spcPts val="400"/>
              </a:spcAft>
            </a:pPr>
            <a:endParaRPr lang="en-US" dirty="0" smtClean="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b="1" dirty="0" smtClean="0">
                <a:latin typeface="Open Sans" panose="020B0606030504020204" pitchFamily="34" charset="0"/>
                <a:ea typeface="Open Sans" panose="020B0606030504020204" pitchFamily="34" charset="0"/>
                <a:cs typeface="Open Sans" panose="020B0606030504020204" pitchFamily="34" charset="0"/>
              </a:rPr>
              <a:t>AUGUST 1, 2016</a:t>
            </a: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i="1" dirty="0" smtClean="0">
                <a:latin typeface="Open Sans" panose="020B0606030504020204" pitchFamily="34" charset="0"/>
                <a:ea typeface="Open Sans" panose="020B0606030504020204" pitchFamily="34" charset="0"/>
                <a:cs typeface="Open Sans" panose="020B0606030504020204" pitchFamily="34" charset="0"/>
              </a:rPr>
              <a:t>Final Implementation Plan Presentation</a:t>
            </a:r>
          </a:p>
          <a:p>
            <a:pPr>
              <a:lnSpc>
                <a:spcPct val="90000"/>
              </a:lnSpc>
              <a:spcAft>
                <a:spcPts val="400"/>
              </a:spcAft>
            </a:pPr>
            <a:endParaRPr lang="en-US" dirty="0" smtClean="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b="1" dirty="0" smtClean="0">
                <a:latin typeface="Open Sans" panose="020B0606030504020204" pitchFamily="34" charset="0"/>
                <a:ea typeface="Open Sans" panose="020B0606030504020204" pitchFamily="34" charset="0"/>
                <a:cs typeface="Open Sans" panose="020B0606030504020204" pitchFamily="34" charset="0"/>
              </a:rPr>
              <a:t>AUGUST 11, 2016</a:t>
            </a:r>
            <a:endParaRPr lang="en-US" b="1"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400"/>
              </a:spcAft>
            </a:pPr>
            <a:r>
              <a:rPr lang="en-US" i="1" dirty="0" smtClean="0">
                <a:latin typeface="Open Sans" panose="020B0606030504020204" pitchFamily="34" charset="0"/>
                <a:ea typeface="Open Sans" panose="020B0606030504020204" pitchFamily="34" charset="0"/>
                <a:cs typeface="Open Sans" panose="020B0606030504020204" pitchFamily="34" charset="0"/>
              </a:rPr>
              <a:t>BRA Board Approval</a:t>
            </a:r>
            <a:endParaRPr lang="en-US" i="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p:cNvSpPr/>
          <p:nvPr/>
        </p:nvSpPr>
        <p:spPr>
          <a:xfrm>
            <a:off x="613761" y="4567216"/>
            <a:ext cx="4528509" cy="820616"/>
          </a:xfrm>
          <a:prstGeom prst="rect">
            <a:avLst/>
          </a:prstGeom>
          <a:noFill/>
          <a:ln w="44450">
            <a:solidFill>
              <a:srgbClr val="EE2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8"/>
          </p:nvPr>
        </p:nvSpPr>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5" y="947650"/>
            <a:ext cx="9016852" cy="433834"/>
          </a:xfrm>
        </p:spPr>
        <p:txBody>
          <a:bodyPr>
            <a:normAutofit fontScale="90000"/>
          </a:bodyPr>
          <a:lstStyle/>
          <a:p>
            <a:r>
              <a:rPr lang="en-US" dirty="0" smtClean="0"/>
              <a:t>Mapping EXERCISE</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285" b="523"/>
          <a:stretch/>
        </p:blipFill>
        <p:spPr>
          <a:xfrm>
            <a:off x="4602756" y="947650"/>
            <a:ext cx="7420697" cy="5777347"/>
          </a:xfrm>
          <a:prstGeom prst="rect">
            <a:avLst/>
          </a:prstGeom>
        </p:spPr>
      </p:pic>
    </p:spTree>
    <p:extLst>
      <p:ext uri="{BB962C8B-B14F-4D97-AF65-F5344CB8AC3E}">
        <p14:creationId xmlns:p14="http://schemas.microsoft.com/office/powerpoint/2010/main" val="3939258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area</a:t>
            </a:r>
            <a:endParaRPr lang="en-US" dirty="0"/>
          </a:p>
        </p:txBody>
      </p:sp>
      <p:sp>
        <p:nvSpPr>
          <p:cNvPr id="3" name="Text Placeholder 2"/>
          <p:cNvSpPr>
            <a:spLocks noGrp="1"/>
          </p:cNvSpPr>
          <p:nvPr>
            <p:ph type="body" sz="quarter" idx="18"/>
          </p:nvPr>
        </p:nvSpPr>
        <p:spPr/>
        <p:txBody>
          <a:bodyPr/>
          <a:lstStyle/>
          <a:p>
            <a:endParaRPr lang="en-US"/>
          </a:p>
        </p:txBody>
      </p:sp>
      <p:pic>
        <p:nvPicPr>
          <p:cNvPr id="5" name="Picture 2" descr="T:\CommunityPlanning\CP Initiatives &amp; Studies\PLAN\PLAN Dudley Square\Maps\PLAN DudSq Rox - dev parcels LEGEND.jpg"/>
          <p:cNvPicPr>
            <a:picLocks noChangeAspect="1" noChangeArrowheads="1"/>
          </p:cNvPicPr>
          <p:nvPr/>
        </p:nvPicPr>
        <p:blipFill>
          <a:blip r:embed="rId2" cstate="print"/>
          <a:srcRect l="17920" t="16583" r="19925" b="17251"/>
          <a:stretch>
            <a:fillRect/>
          </a:stretch>
        </p:blipFill>
        <p:spPr bwMode="auto">
          <a:xfrm>
            <a:off x="4127858" y="4461946"/>
            <a:ext cx="2955697" cy="2359790"/>
          </a:xfrm>
          <a:prstGeom prst="rect">
            <a:avLst/>
          </a:prstGeom>
          <a:no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03" t="5749" r="2262" b="1548"/>
          <a:stretch/>
        </p:blipFill>
        <p:spPr>
          <a:xfrm>
            <a:off x="7083555" y="885171"/>
            <a:ext cx="4727448" cy="593656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Study area context</a:t>
            </a:r>
            <a:endParaRPr lang="en-US" dirty="0"/>
          </a:p>
        </p:txBody>
      </p:sp>
      <p:sp>
        <p:nvSpPr>
          <p:cNvPr id="3" name="Text Placeholder 2"/>
          <p:cNvSpPr>
            <a:spLocks noGrp="1"/>
          </p:cNvSpPr>
          <p:nvPr>
            <p:ph type="body" sz="quarter" idx="18"/>
          </p:nvPr>
        </p:nvSpPr>
        <p:spPr/>
        <p:txBody>
          <a:bodyPr/>
          <a:lstStyle/>
          <a:p>
            <a:r>
              <a:rPr lang="en-US" dirty="0" smtClean="0"/>
              <a:t>Roxbury Map with Study Area</a:t>
            </a:r>
            <a:endParaRPr lang="en-US" dirty="0"/>
          </a:p>
        </p:txBody>
      </p:sp>
      <p:pic>
        <p:nvPicPr>
          <p:cNvPr id="5" name="Picture 2" descr="T:\CommunityPlanning\CP Initiatives &amp; Studies\PLAN\PLAN Dudley Square\Maps\PLAN DudSq Rox - dev parcels LEGEND.jpg"/>
          <p:cNvPicPr>
            <a:picLocks noChangeAspect="1" noChangeArrowheads="1"/>
          </p:cNvPicPr>
          <p:nvPr/>
        </p:nvPicPr>
        <p:blipFill>
          <a:blip r:embed="rId2" cstate="print"/>
          <a:srcRect l="17920" t="16583" r="19925" b="17251"/>
          <a:stretch>
            <a:fillRect/>
          </a:stretch>
        </p:blipFill>
        <p:spPr bwMode="auto">
          <a:xfrm>
            <a:off x="4815409" y="4449016"/>
            <a:ext cx="3017313" cy="2408984"/>
          </a:xfrm>
          <a:prstGeom prst="rect">
            <a:avLst/>
          </a:prstGeom>
          <a:noFill/>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33"/>
          <a:stretch/>
        </p:blipFill>
        <p:spPr>
          <a:xfrm>
            <a:off x="7832722" y="658369"/>
            <a:ext cx="4219069" cy="626953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2</a:t>
            </a:r>
            <a:endParaRPr lang="en-US" dirty="0"/>
          </a:p>
        </p:txBody>
      </p:sp>
      <p:sp>
        <p:nvSpPr>
          <p:cNvPr id="4" name="Text Placeholder 3"/>
          <p:cNvSpPr>
            <a:spLocks noGrp="1"/>
          </p:cNvSpPr>
          <p:nvPr>
            <p:ph type="body" sz="quarter" idx="15"/>
          </p:nvPr>
        </p:nvSpPr>
        <p:spPr/>
        <p:txBody>
          <a:bodyPr/>
          <a:lstStyle/>
          <a:p>
            <a:r>
              <a:rPr lang="en-US" dirty="0" smtClean="0"/>
              <a:t>Open House</a:t>
            </a:r>
            <a:endParaRPr lang="en-US" dirty="0"/>
          </a:p>
        </p:txBody>
      </p:sp>
      <p:pic>
        <p:nvPicPr>
          <p:cNvPr id="2050" name="Picture 2" descr="T:\CommunityPlanning\CP Initiatives &amp; Studies\PLAN\PLAN Dudley Square\Images\EVENT PHOTOS\OPEN HOUSE 2.22.16\IMG_0600.JPG"/>
          <p:cNvPicPr>
            <a:picLocks noGrp="1" noChangeAspect="1" noChangeArrowheads="1"/>
          </p:cNvPicPr>
          <p:nvPr>
            <p:ph type="pic" sz="quarter" idx="13"/>
          </p:nvPr>
        </p:nvPicPr>
        <p:blipFill>
          <a:blip r:embed="rId3" cstate="print"/>
          <a:srcRect l="3927" t="21397" b="766"/>
          <a:stretch>
            <a:fillRect/>
          </a:stretch>
        </p:blipFill>
        <p:spPr bwMode="auto">
          <a:xfrm>
            <a:off x="4981066" y="1239218"/>
            <a:ext cx="7210934" cy="4381637"/>
          </a:xfrm>
          <a:prstGeom prst="rect">
            <a:avLst/>
          </a:prstGeom>
          <a:noFill/>
        </p:spPr>
      </p:pic>
      <p:sp>
        <p:nvSpPr>
          <p:cNvPr id="7" name="TextBox 6"/>
          <p:cNvSpPr txBox="1"/>
          <p:nvPr/>
        </p:nvSpPr>
        <p:spPr>
          <a:xfrm>
            <a:off x="4979974" y="5602879"/>
            <a:ext cx="5724525" cy="646331"/>
          </a:xfrm>
          <a:prstGeom prst="rect">
            <a:avLst/>
          </a:prstGeom>
          <a:noFill/>
        </p:spPr>
        <p:txBody>
          <a:bodyPr wrap="square" rtlCol="0">
            <a:spAutoFit/>
          </a:bodyPr>
          <a:lstStyle/>
          <a:p>
            <a:r>
              <a:rPr lang="en-US" b="1" i="1" dirty="0" smtClean="0">
                <a:latin typeface="Open Sans" pitchFamily="34" charset="0"/>
                <a:ea typeface="Open Sans" pitchFamily="34" charset="0"/>
                <a:cs typeface="Open Sans" pitchFamily="34" charset="0"/>
              </a:rPr>
              <a:t>Open House </a:t>
            </a:r>
          </a:p>
          <a:p>
            <a:r>
              <a:rPr lang="en-US" i="1" dirty="0" smtClean="0">
                <a:latin typeface="Open Sans" pitchFamily="34" charset="0"/>
                <a:ea typeface="Open Sans" pitchFamily="34" charset="0"/>
                <a:cs typeface="Open Sans" pitchFamily="34" charset="0"/>
              </a:rPr>
              <a:t>February 22, 2016</a:t>
            </a:r>
            <a:endParaRPr lang="en-US" i="1" dirty="0">
              <a:latin typeface="Open Sans" pitchFamily="34" charset="0"/>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Open house comments</a:t>
            </a:r>
            <a:endParaRPr lang="en-US" dirty="0"/>
          </a:p>
        </p:txBody>
      </p:sp>
      <p:sp>
        <p:nvSpPr>
          <p:cNvPr id="3" name="Text Placeholder 2"/>
          <p:cNvSpPr>
            <a:spLocks noGrp="1"/>
          </p:cNvSpPr>
          <p:nvPr>
            <p:ph type="body" sz="quarter" idx="18"/>
          </p:nvPr>
        </p:nvSpPr>
        <p:spPr/>
        <p:txBody>
          <a:bodyPr/>
          <a:lstStyle/>
          <a:p>
            <a:r>
              <a:rPr lang="en-US" dirty="0" smtClean="0"/>
              <a:t>February 22, 2016</a:t>
            </a:r>
            <a:endParaRPr lang="en-US" dirty="0"/>
          </a:p>
        </p:txBody>
      </p:sp>
      <p:sp>
        <p:nvSpPr>
          <p:cNvPr id="4" name="TextBox 3"/>
          <p:cNvSpPr txBox="1"/>
          <p:nvPr/>
        </p:nvSpPr>
        <p:spPr>
          <a:xfrm>
            <a:off x="342903" y="1975104"/>
            <a:ext cx="4082793" cy="369332"/>
          </a:xfrm>
          <a:prstGeom prst="rect">
            <a:avLst/>
          </a:prstGeom>
          <a:noFill/>
        </p:spPr>
        <p:txBody>
          <a:bodyPr wrap="square" rtlCol="0">
            <a:spAutoFit/>
          </a:bodyPr>
          <a:lstStyle/>
          <a:p>
            <a:r>
              <a:rPr lang="en-US" i="1" dirty="0" smtClean="0"/>
              <a:t>“Emphasis on community benefits”</a:t>
            </a:r>
            <a:endParaRPr lang="en-US" i="1" dirty="0"/>
          </a:p>
        </p:txBody>
      </p:sp>
      <p:sp>
        <p:nvSpPr>
          <p:cNvPr id="5" name="TextBox 4"/>
          <p:cNvSpPr txBox="1"/>
          <p:nvPr/>
        </p:nvSpPr>
        <p:spPr>
          <a:xfrm>
            <a:off x="342903" y="2834640"/>
            <a:ext cx="4082793" cy="369332"/>
          </a:xfrm>
          <a:prstGeom prst="rect">
            <a:avLst/>
          </a:prstGeom>
          <a:noFill/>
        </p:spPr>
        <p:txBody>
          <a:bodyPr wrap="square" rtlCol="0">
            <a:spAutoFit/>
          </a:bodyPr>
          <a:lstStyle/>
          <a:p>
            <a:r>
              <a:rPr lang="en-US" i="1" dirty="0" smtClean="0"/>
              <a:t>“Housing opportunities for all”</a:t>
            </a:r>
            <a:endParaRPr lang="en-US" i="1" dirty="0"/>
          </a:p>
        </p:txBody>
      </p:sp>
      <p:sp>
        <p:nvSpPr>
          <p:cNvPr id="6" name="TextBox 5"/>
          <p:cNvSpPr txBox="1"/>
          <p:nvPr/>
        </p:nvSpPr>
        <p:spPr>
          <a:xfrm>
            <a:off x="342903" y="3694176"/>
            <a:ext cx="4082793" cy="369332"/>
          </a:xfrm>
          <a:prstGeom prst="rect">
            <a:avLst/>
          </a:prstGeom>
          <a:noFill/>
        </p:spPr>
        <p:txBody>
          <a:bodyPr wrap="square" rtlCol="0">
            <a:spAutoFit/>
          </a:bodyPr>
          <a:lstStyle/>
          <a:p>
            <a:r>
              <a:rPr lang="en-US" i="1" dirty="0" smtClean="0"/>
              <a:t>“Better (safer) traffic signals”</a:t>
            </a:r>
            <a:endParaRPr lang="en-US" i="1" dirty="0"/>
          </a:p>
        </p:txBody>
      </p:sp>
      <p:sp>
        <p:nvSpPr>
          <p:cNvPr id="7" name="TextBox 6"/>
          <p:cNvSpPr txBox="1"/>
          <p:nvPr/>
        </p:nvSpPr>
        <p:spPr>
          <a:xfrm>
            <a:off x="342903" y="4553712"/>
            <a:ext cx="4082793" cy="369332"/>
          </a:xfrm>
          <a:prstGeom prst="rect">
            <a:avLst/>
          </a:prstGeom>
          <a:noFill/>
        </p:spPr>
        <p:txBody>
          <a:bodyPr wrap="square" rtlCol="0">
            <a:spAutoFit/>
          </a:bodyPr>
          <a:lstStyle/>
          <a:p>
            <a:r>
              <a:rPr lang="en-US" i="1" dirty="0" smtClean="0"/>
              <a:t>“More recognition of history here”</a:t>
            </a:r>
            <a:endParaRPr lang="en-US" i="1" dirty="0"/>
          </a:p>
        </p:txBody>
      </p:sp>
      <p:sp>
        <p:nvSpPr>
          <p:cNvPr id="8" name="TextBox 7"/>
          <p:cNvSpPr txBox="1"/>
          <p:nvPr/>
        </p:nvSpPr>
        <p:spPr>
          <a:xfrm>
            <a:off x="342903" y="5413248"/>
            <a:ext cx="4082793" cy="646331"/>
          </a:xfrm>
          <a:prstGeom prst="rect">
            <a:avLst/>
          </a:prstGeom>
          <a:noFill/>
        </p:spPr>
        <p:txBody>
          <a:bodyPr wrap="square" rtlCol="0">
            <a:spAutoFit/>
          </a:bodyPr>
          <a:lstStyle/>
          <a:p>
            <a:r>
              <a:rPr lang="en-US" i="1" dirty="0" smtClean="0"/>
              <a:t>“To retain some of the older/existing mom and pop businesses i.e. </a:t>
            </a:r>
            <a:r>
              <a:rPr lang="en-US" i="1" dirty="0" err="1" smtClean="0"/>
              <a:t>Kornfields</a:t>
            </a:r>
            <a:r>
              <a:rPr lang="en-US" dirty="0" smtClean="0"/>
              <a:t>”</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8089" b="11823"/>
          <a:stretch/>
        </p:blipFill>
        <p:spPr>
          <a:xfrm>
            <a:off x="4742688" y="1512519"/>
            <a:ext cx="6855717" cy="549269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767" b="7874"/>
          <a:stretch/>
        </p:blipFill>
        <p:spPr>
          <a:xfrm>
            <a:off x="4869712" y="1064525"/>
            <a:ext cx="7432157" cy="5092435"/>
          </a:xfrm>
        </p:spPr>
      </p:pic>
      <p:sp>
        <p:nvSpPr>
          <p:cNvPr id="3" name="Text Placeholder 2"/>
          <p:cNvSpPr>
            <a:spLocks noGrp="1"/>
          </p:cNvSpPr>
          <p:nvPr>
            <p:ph type="body" sz="quarter" idx="14"/>
          </p:nvPr>
        </p:nvSpPr>
        <p:spPr/>
        <p:txBody>
          <a:bodyPr/>
          <a:lstStyle/>
          <a:p>
            <a:r>
              <a:rPr lang="en-US" dirty="0" smtClean="0"/>
              <a:t>3</a:t>
            </a:r>
            <a:endParaRPr lang="en-US" dirty="0"/>
          </a:p>
        </p:txBody>
      </p:sp>
      <p:sp>
        <p:nvSpPr>
          <p:cNvPr id="4" name="Text Placeholder 3"/>
          <p:cNvSpPr>
            <a:spLocks noGrp="1"/>
          </p:cNvSpPr>
          <p:nvPr>
            <p:ph type="body" sz="quarter" idx="15"/>
          </p:nvPr>
        </p:nvSpPr>
        <p:spPr/>
        <p:txBody>
          <a:bodyPr/>
          <a:lstStyle/>
          <a:p>
            <a:r>
              <a:rPr lang="en-US" dirty="0" smtClean="0"/>
              <a:t>Walking Tour</a:t>
            </a:r>
            <a:endParaRPr lang="en-US" dirty="0"/>
          </a:p>
        </p:txBody>
      </p:sp>
      <p:sp>
        <p:nvSpPr>
          <p:cNvPr id="6" name="TextBox 5"/>
          <p:cNvSpPr txBox="1"/>
          <p:nvPr/>
        </p:nvSpPr>
        <p:spPr>
          <a:xfrm>
            <a:off x="4721454" y="6211669"/>
            <a:ext cx="5724525" cy="646331"/>
          </a:xfrm>
          <a:prstGeom prst="rect">
            <a:avLst/>
          </a:prstGeom>
          <a:noFill/>
        </p:spPr>
        <p:txBody>
          <a:bodyPr wrap="square" rtlCol="0">
            <a:spAutoFit/>
          </a:bodyPr>
          <a:lstStyle/>
          <a:p>
            <a:r>
              <a:rPr lang="en-US" b="1" i="1" dirty="0" smtClean="0">
                <a:latin typeface="Open Sans" pitchFamily="34" charset="0"/>
                <a:ea typeface="Open Sans" pitchFamily="34" charset="0"/>
                <a:cs typeface="Open Sans" pitchFamily="34" charset="0"/>
              </a:rPr>
              <a:t>Walking Tour</a:t>
            </a:r>
          </a:p>
          <a:p>
            <a:r>
              <a:rPr lang="en-US" i="1" dirty="0" smtClean="0">
                <a:latin typeface="Open Sans" pitchFamily="34" charset="0"/>
                <a:ea typeface="Open Sans" pitchFamily="34" charset="0"/>
                <a:cs typeface="Open Sans" pitchFamily="34" charset="0"/>
              </a:rPr>
              <a:t>March 16, 2016</a:t>
            </a:r>
            <a:endParaRPr lang="en-US" i="1" dirty="0">
              <a:latin typeface="Open Sans" pitchFamily="34" charset="0"/>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13">
      <a:dk1>
        <a:srgbClr val="393839"/>
      </a:dk1>
      <a:lt1>
        <a:srgbClr val="FFFFFF"/>
      </a:lt1>
      <a:dk2>
        <a:srgbClr val="F15D2A"/>
      </a:dk2>
      <a:lt2>
        <a:srgbClr val="D3D5D6"/>
      </a:lt2>
      <a:accent1>
        <a:srgbClr val="00BDCD"/>
      </a:accent1>
      <a:accent2>
        <a:srgbClr val="FEBE10"/>
      </a:accent2>
      <a:accent3>
        <a:srgbClr val="C02F86"/>
      </a:accent3>
      <a:accent4>
        <a:srgbClr val="FFF200"/>
      </a:accent4>
      <a:accent5>
        <a:srgbClr val="24338A"/>
      </a:accent5>
      <a:accent6>
        <a:srgbClr val="92C83E"/>
      </a:accent6>
      <a:hlink>
        <a:srgbClr val="007D37"/>
      </a:hlink>
      <a:folHlink>
        <a:srgbClr val="7B016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A0955A3E-2046-4BD7-8161-3C3F017D4542}" vid="{3193B38D-ACCC-4974-B88A-D08A32BE36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Dot Ave Template</Template>
  <TotalTime>9607</TotalTime>
  <Words>2328</Words>
  <Application>Microsoft Office PowerPoint</Application>
  <PresentationFormat>Widescreen</PresentationFormat>
  <Paragraphs>249</Paragraphs>
  <Slides>40</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Aleo</vt:lpstr>
      <vt:lpstr>Arial</vt:lpstr>
      <vt:lpstr>Calibri</vt:lpstr>
      <vt:lpstr>Open Sans</vt:lpstr>
      <vt:lpstr>Open Sans Extrabold</vt:lpstr>
      <vt:lpstr>Wingdings</vt:lpstr>
      <vt:lpstr>2_Office Theme</vt:lpstr>
      <vt:lpstr>Transportation &amp; public Realm Workshop</vt:lpstr>
      <vt:lpstr>Agenda</vt:lpstr>
      <vt:lpstr>PowerPoint Presentation</vt:lpstr>
      <vt:lpstr>PLAN Calendar</vt:lpstr>
      <vt:lpstr>Study area</vt:lpstr>
      <vt:lpstr>Study area context</vt:lpstr>
      <vt:lpstr>PowerPoint Presentation</vt:lpstr>
      <vt:lpstr>Open house comments</vt:lpstr>
      <vt:lpstr>PowerPoint Presentation</vt:lpstr>
      <vt:lpstr>Walking tour comments</vt:lpstr>
      <vt:lpstr>PowerPoint Presentation</vt:lpstr>
      <vt:lpstr>Table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Orange Line Improvements </vt:lpstr>
      <vt:lpstr>PowerPoint Presentation</vt:lpstr>
      <vt:lpstr>Ongoing and past transportation planning</vt:lpstr>
      <vt:lpstr>Ongoing and past transportation planning</vt:lpstr>
      <vt:lpstr>Ongoing and past transportation planning</vt:lpstr>
      <vt:lpstr>Ongoing and past transportation planning</vt:lpstr>
      <vt:lpstr>PowerPoint Presentation</vt:lpstr>
      <vt:lpstr>Ongoing and past transportation planning</vt:lpstr>
      <vt:lpstr>Ongoing and past transportation planning</vt:lpstr>
      <vt:lpstr>PowerPoint Presentation</vt:lpstr>
      <vt:lpstr>Transportation planning in past RFPS</vt:lpstr>
      <vt:lpstr>PowerPoint Presentation</vt:lpstr>
      <vt:lpstr>PowerPoint Presentation</vt:lpstr>
      <vt:lpstr>Mapping EXERCISE</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Boston Dot. Ave</dc:title>
  <dc:subject>DesignWorkshop</dc:subject>
  <dc:creator>Abolina, Viktorija</dc:creator>
  <cp:lastModifiedBy>Mensah, Lillian</cp:lastModifiedBy>
  <cp:revision>424</cp:revision>
  <cp:lastPrinted>2016-04-19T18:10:25Z</cp:lastPrinted>
  <dcterms:created xsi:type="dcterms:W3CDTF">2015-08-27T19:17:33Z</dcterms:created>
  <dcterms:modified xsi:type="dcterms:W3CDTF">2016-04-19T19:12:44Z</dcterms:modified>
</cp:coreProperties>
</file>