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261" r:id="rId2"/>
    <p:sldId id="269" r:id="rId3"/>
    <p:sldId id="256" r:id="rId4"/>
    <p:sldId id="322" r:id="rId5"/>
    <p:sldId id="270" r:id="rId6"/>
    <p:sldId id="271" r:id="rId7"/>
    <p:sldId id="298" r:id="rId8"/>
    <p:sldId id="277" r:id="rId9"/>
    <p:sldId id="278" r:id="rId10"/>
    <p:sldId id="324" r:id="rId11"/>
    <p:sldId id="307" r:id="rId12"/>
    <p:sldId id="306" r:id="rId13"/>
    <p:sldId id="310" r:id="rId14"/>
    <p:sldId id="304" r:id="rId15"/>
    <p:sldId id="268" r:id="rId16"/>
    <p:sldId id="320" r:id="rId17"/>
    <p:sldId id="299" r:id="rId18"/>
    <p:sldId id="283" r:id="rId19"/>
    <p:sldId id="325" r:id="rId20"/>
    <p:sldId id="260" r:id="rId21"/>
    <p:sldId id="316" r:id="rId22"/>
    <p:sldId id="317" r:id="rId23"/>
    <p:sldId id="318" r:id="rId24"/>
    <p:sldId id="280" r:id="rId25"/>
    <p:sldId id="332"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20014" autoAdjust="0"/>
    <p:restoredTop sz="94660"/>
  </p:normalViewPr>
  <p:slideViewPr>
    <p:cSldViewPr snapToGrid="0">
      <p:cViewPr varScale="1">
        <p:scale>
          <a:sx n="113" d="100"/>
          <a:sy n="113"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1493"/>
    </p:cViewPr>
  </p:sorterViewPr>
  <p:notesViewPr>
    <p:cSldViewPr snapToGrid="0" showGuides="1">
      <p:cViewPr varScale="1">
        <p:scale>
          <a:sx n="84" d="100"/>
          <a:sy n="84" d="100"/>
        </p:scale>
        <p:origin x="-3768" y="-72"/>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6D1371E-6CF2-423C-A0F8-B90A0EF70023}" type="datetimeFigureOut">
              <a:rPr lang="en-US" smtClean="0"/>
              <a:pPr/>
              <a:t>5/27/2015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BB18CE2-225A-48BB-BC75-69AF91D9AC71}" type="slidenum">
              <a:rPr lang="en-US" smtClean="0"/>
              <a:pPr/>
              <a:t>‹#›</a:t>
            </a:fld>
            <a:endParaRPr lang="en-US"/>
          </a:p>
        </p:txBody>
      </p:sp>
    </p:spTree>
    <p:extLst>
      <p:ext uri="{BB962C8B-B14F-4D97-AF65-F5344CB8AC3E}">
        <p14:creationId xmlns="" xmlns:p14="http://schemas.microsoft.com/office/powerpoint/2010/main" val="3760656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FC1EADF-D687-43F9-B307-AD2D00566A84}" type="datetimeFigureOut">
              <a:rPr lang="en-US" smtClean="0"/>
              <a:pPr/>
              <a:t>5/27/2015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C43C33D-A7B8-4C05-B14B-2AF19540C1D6}" type="slidenum">
              <a:rPr lang="en-US" smtClean="0"/>
              <a:pPr/>
              <a:t>‹#›</a:t>
            </a:fld>
            <a:endParaRPr lang="en-US"/>
          </a:p>
        </p:txBody>
      </p:sp>
    </p:spTree>
    <p:extLst>
      <p:ext uri="{BB962C8B-B14F-4D97-AF65-F5344CB8AC3E}">
        <p14:creationId xmlns="" xmlns:p14="http://schemas.microsoft.com/office/powerpoint/2010/main" val="1090983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p:txBody>
          <a:bodyPr/>
          <a:lstStyle/>
          <a:p>
            <a:pPr eaLnBrk="1" hangingPunct="1">
              <a:spcBef>
                <a:spcPct val="0"/>
              </a:spcBef>
            </a:pPr>
            <a:endParaRPr lang="en-US" dirty="0" smtClean="0"/>
          </a:p>
        </p:txBody>
      </p:sp>
      <p:sp>
        <p:nvSpPr>
          <p:cNvPr id="28676" name="Slide Number Placeholder 3"/>
          <p:cNvSpPr>
            <a:spLocks noGrp="1"/>
          </p:cNvSpPr>
          <p:nvPr>
            <p:ph type="sldNum" sz="quarter" idx="5"/>
          </p:nvPr>
        </p:nvSpPr>
        <p:spPr>
          <a:noFill/>
        </p:spPr>
        <p:txBody>
          <a:bodyPr/>
          <a:lstStyle/>
          <a:p>
            <a:fld id="{1C3FA08E-0746-463A-82D9-ED3F0628DCAD}" type="slidenum">
              <a:rPr lang="en-US"/>
              <a:pPr/>
              <a:t>5</a:t>
            </a:fld>
            <a:endParaRPr lang="en-US"/>
          </a:p>
        </p:txBody>
      </p:sp>
    </p:spTree>
    <p:extLst>
      <p:ext uri="{BB962C8B-B14F-4D97-AF65-F5344CB8AC3E}">
        <p14:creationId xmlns="" xmlns:p14="http://schemas.microsoft.com/office/powerpoint/2010/main" val="3932661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p:txBody>
          <a:bodyPr/>
          <a:lstStyle/>
          <a:p>
            <a:pPr eaLnBrk="1" hangingPunct="1">
              <a:spcBef>
                <a:spcPct val="0"/>
              </a:spcBef>
            </a:pPr>
            <a:endParaRPr lang="en-US" smtClean="0"/>
          </a:p>
        </p:txBody>
      </p:sp>
      <p:sp>
        <p:nvSpPr>
          <p:cNvPr id="31748" name="Slide Number Placeholder 3"/>
          <p:cNvSpPr txBox="1">
            <a:spLocks noGrp="1"/>
          </p:cNvSpPr>
          <p:nvPr/>
        </p:nvSpPr>
        <p:spPr bwMode="auto">
          <a:xfrm>
            <a:off x="4235450" y="9270577"/>
            <a:ext cx="3240688" cy="489030"/>
          </a:xfrm>
          <a:prstGeom prst="rect">
            <a:avLst/>
          </a:prstGeom>
          <a:noFill/>
          <a:ln w="9525">
            <a:noFill/>
            <a:miter lim="800000"/>
            <a:headEnd/>
            <a:tailEnd/>
          </a:ln>
        </p:spPr>
        <p:txBody>
          <a:bodyPr lIns="98489" tIns="49245" rIns="98489" bIns="49245" anchor="b"/>
          <a:lstStyle/>
          <a:p>
            <a:pPr algn="r" defTabSz="965745"/>
            <a:fld id="{27035889-0E9B-4946-830B-2CF63A92817E}" type="slidenum">
              <a:rPr lang="en-US" sz="1200"/>
              <a:pPr algn="r" defTabSz="965745"/>
              <a:t>8</a:t>
            </a:fld>
            <a:endParaRPr lang="en-US" sz="1200"/>
          </a:p>
        </p:txBody>
      </p:sp>
    </p:spTree>
    <p:extLst>
      <p:ext uri="{BB962C8B-B14F-4D97-AF65-F5344CB8AC3E}">
        <p14:creationId xmlns="" xmlns:p14="http://schemas.microsoft.com/office/powerpoint/2010/main" val="2949477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p:txBody>
          <a:bodyPr/>
          <a:lstStyle/>
          <a:p>
            <a:pPr eaLnBrk="1" hangingPunct="1">
              <a:spcBef>
                <a:spcPct val="0"/>
              </a:spcBef>
            </a:pPr>
            <a:endParaRPr lang="en-US" smtClean="0"/>
          </a:p>
        </p:txBody>
      </p:sp>
      <p:sp>
        <p:nvSpPr>
          <p:cNvPr id="32772" name="Slide Number Placeholder 3"/>
          <p:cNvSpPr txBox="1">
            <a:spLocks noGrp="1"/>
          </p:cNvSpPr>
          <p:nvPr/>
        </p:nvSpPr>
        <p:spPr bwMode="auto">
          <a:xfrm>
            <a:off x="4235450" y="9270577"/>
            <a:ext cx="3240688" cy="489030"/>
          </a:xfrm>
          <a:prstGeom prst="rect">
            <a:avLst/>
          </a:prstGeom>
          <a:noFill/>
          <a:ln w="9525">
            <a:noFill/>
            <a:miter lim="800000"/>
            <a:headEnd/>
            <a:tailEnd/>
          </a:ln>
        </p:spPr>
        <p:txBody>
          <a:bodyPr lIns="98489" tIns="49245" rIns="98489" bIns="49245" anchor="b"/>
          <a:lstStyle/>
          <a:p>
            <a:pPr algn="r" defTabSz="965745"/>
            <a:fld id="{FDA2D6C5-3ADE-4711-91EE-ABA5D1F69DAE}" type="slidenum">
              <a:rPr lang="en-US" sz="1200"/>
              <a:pPr algn="r" defTabSz="965745"/>
              <a:t>9</a:t>
            </a:fld>
            <a:endParaRPr lang="en-US" sz="1200"/>
          </a:p>
        </p:txBody>
      </p:sp>
    </p:spTree>
    <p:extLst>
      <p:ext uri="{BB962C8B-B14F-4D97-AF65-F5344CB8AC3E}">
        <p14:creationId xmlns="" xmlns:p14="http://schemas.microsoft.com/office/powerpoint/2010/main" val="1721117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p:txBody>
          <a:bodyPr/>
          <a:lstStyle/>
          <a:p>
            <a:pPr eaLnBrk="1" hangingPunct="1">
              <a:spcBef>
                <a:spcPct val="0"/>
              </a:spcBef>
            </a:pPr>
            <a:endParaRPr lang="en-US" smtClean="0"/>
          </a:p>
        </p:txBody>
      </p:sp>
      <p:sp>
        <p:nvSpPr>
          <p:cNvPr id="33796" name="Slide Number Placeholder 3"/>
          <p:cNvSpPr txBox="1">
            <a:spLocks noGrp="1"/>
          </p:cNvSpPr>
          <p:nvPr/>
        </p:nvSpPr>
        <p:spPr bwMode="auto">
          <a:xfrm>
            <a:off x="4235450" y="9270577"/>
            <a:ext cx="3240688" cy="489030"/>
          </a:xfrm>
          <a:prstGeom prst="rect">
            <a:avLst/>
          </a:prstGeom>
          <a:noFill/>
          <a:ln w="9525">
            <a:noFill/>
            <a:miter lim="800000"/>
            <a:headEnd/>
            <a:tailEnd/>
          </a:ln>
        </p:spPr>
        <p:txBody>
          <a:bodyPr lIns="98489" tIns="49245" rIns="98489" bIns="49245" anchor="b"/>
          <a:lstStyle/>
          <a:p>
            <a:pPr algn="r" defTabSz="965745"/>
            <a:fld id="{645E6FC9-2433-44EC-AAB3-9A041034E41F}" type="slidenum">
              <a:rPr lang="en-US" sz="1200"/>
              <a:pPr algn="r" defTabSz="965745"/>
              <a:t>10</a:t>
            </a:fld>
            <a:endParaRPr lang="en-US" sz="1200"/>
          </a:p>
        </p:txBody>
      </p:sp>
    </p:spTree>
    <p:extLst>
      <p:ext uri="{BB962C8B-B14F-4D97-AF65-F5344CB8AC3E}">
        <p14:creationId xmlns="" xmlns:p14="http://schemas.microsoft.com/office/powerpoint/2010/main" val="463570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p:txBody>
          <a:bodyPr/>
          <a:lstStyle/>
          <a:p>
            <a:pPr eaLnBrk="1" hangingPunct="1">
              <a:spcBef>
                <a:spcPct val="0"/>
              </a:spcBef>
            </a:pPr>
            <a:endParaRPr lang="en-US" smtClean="0"/>
          </a:p>
        </p:txBody>
      </p:sp>
      <p:sp>
        <p:nvSpPr>
          <p:cNvPr id="35844" name="Slide Number Placeholder 3"/>
          <p:cNvSpPr txBox="1">
            <a:spLocks noGrp="1"/>
          </p:cNvSpPr>
          <p:nvPr/>
        </p:nvSpPr>
        <p:spPr bwMode="auto">
          <a:xfrm>
            <a:off x="4235450" y="9270577"/>
            <a:ext cx="3240688" cy="489030"/>
          </a:xfrm>
          <a:prstGeom prst="rect">
            <a:avLst/>
          </a:prstGeom>
          <a:noFill/>
          <a:ln w="9525">
            <a:noFill/>
            <a:miter lim="800000"/>
            <a:headEnd/>
            <a:tailEnd/>
          </a:ln>
        </p:spPr>
        <p:txBody>
          <a:bodyPr lIns="98489" tIns="49245" rIns="98489" bIns="49245" anchor="b"/>
          <a:lstStyle/>
          <a:p>
            <a:pPr algn="r" defTabSz="965745"/>
            <a:fld id="{1F2B914C-3AED-4FD2-958B-5C50EA0316D6}" type="slidenum">
              <a:rPr lang="en-US" sz="1200"/>
              <a:pPr algn="r" defTabSz="965745"/>
              <a:t>11</a:t>
            </a:fld>
            <a:endParaRPr lang="en-US" sz="1200"/>
          </a:p>
        </p:txBody>
      </p:sp>
    </p:spTree>
    <p:extLst>
      <p:ext uri="{BB962C8B-B14F-4D97-AF65-F5344CB8AC3E}">
        <p14:creationId xmlns="" xmlns:p14="http://schemas.microsoft.com/office/powerpoint/2010/main" val="3473228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p:txBody>
          <a:bodyPr/>
          <a:lstStyle/>
          <a:p>
            <a:pPr eaLnBrk="1" hangingPunct="1">
              <a:spcBef>
                <a:spcPct val="0"/>
              </a:spcBef>
            </a:pPr>
            <a:endParaRPr lang="en-US" smtClean="0"/>
          </a:p>
        </p:txBody>
      </p:sp>
      <p:sp>
        <p:nvSpPr>
          <p:cNvPr id="34820" name="Slide Number Placeholder 3"/>
          <p:cNvSpPr txBox="1">
            <a:spLocks noGrp="1"/>
          </p:cNvSpPr>
          <p:nvPr/>
        </p:nvSpPr>
        <p:spPr bwMode="auto">
          <a:xfrm>
            <a:off x="4235450" y="9270577"/>
            <a:ext cx="3240688" cy="489030"/>
          </a:xfrm>
          <a:prstGeom prst="rect">
            <a:avLst/>
          </a:prstGeom>
          <a:noFill/>
          <a:ln w="9525">
            <a:noFill/>
            <a:miter lim="800000"/>
            <a:headEnd/>
            <a:tailEnd/>
          </a:ln>
        </p:spPr>
        <p:txBody>
          <a:bodyPr lIns="98489" tIns="49245" rIns="98489" bIns="49245" anchor="b"/>
          <a:lstStyle/>
          <a:p>
            <a:pPr algn="r" defTabSz="965745"/>
            <a:fld id="{2F5A605F-5CF3-48AD-B99D-4729A42D1992}" type="slidenum">
              <a:rPr lang="en-US" sz="1200"/>
              <a:pPr algn="r" defTabSz="965745"/>
              <a:t>12</a:t>
            </a:fld>
            <a:endParaRPr lang="en-US" sz="1200"/>
          </a:p>
        </p:txBody>
      </p:sp>
    </p:spTree>
    <p:extLst>
      <p:ext uri="{BB962C8B-B14F-4D97-AF65-F5344CB8AC3E}">
        <p14:creationId xmlns="" xmlns:p14="http://schemas.microsoft.com/office/powerpoint/2010/main" val="3965540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p:txBody>
          <a:bodyPr/>
          <a:lstStyle/>
          <a:p>
            <a:pPr eaLnBrk="1" hangingPunct="1">
              <a:spcBef>
                <a:spcPct val="0"/>
              </a:spcBef>
            </a:pPr>
            <a:endParaRPr lang="en-US" smtClean="0"/>
          </a:p>
        </p:txBody>
      </p:sp>
      <p:sp>
        <p:nvSpPr>
          <p:cNvPr id="38916" name="Slide Number Placeholder 3"/>
          <p:cNvSpPr txBox="1">
            <a:spLocks noGrp="1"/>
          </p:cNvSpPr>
          <p:nvPr/>
        </p:nvSpPr>
        <p:spPr bwMode="auto">
          <a:xfrm>
            <a:off x="4235450" y="9270577"/>
            <a:ext cx="3240688" cy="489030"/>
          </a:xfrm>
          <a:prstGeom prst="rect">
            <a:avLst/>
          </a:prstGeom>
          <a:noFill/>
          <a:ln w="9525">
            <a:noFill/>
            <a:miter lim="800000"/>
            <a:headEnd/>
            <a:tailEnd/>
          </a:ln>
        </p:spPr>
        <p:txBody>
          <a:bodyPr lIns="98489" tIns="49245" rIns="98489" bIns="49245" anchor="b"/>
          <a:lstStyle/>
          <a:p>
            <a:pPr algn="r" defTabSz="965745"/>
            <a:fld id="{00A45498-9933-4D08-8499-49884D61DA58}" type="slidenum">
              <a:rPr lang="en-US" sz="1200"/>
              <a:pPr algn="r" defTabSz="965745"/>
              <a:t>14</a:t>
            </a:fld>
            <a:endParaRPr lang="en-US" sz="1200"/>
          </a:p>
        </p:txBody>
      </p:sp>
    </p:spTree>
    <p:extLst>
      <p:ext uri="{BB962C8B-B14F-4D97-AF65-F5344CB8AC3E}">
        <p14:creationId xmlns="" xmlns:p14="http://schemas.microsoft.com/office/powerpoint/2010/main" val="3283164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Title 8"/>
          <p:cNvSpPr>
            <a:spLocks noGrp="1"/>
          </p:cNvSpPr>
          <p:nvPr>
            <p:ph type="title"/>
          </p:nvPr>
        </p:nvSpPr>
        <p:spPr>
          <a:xfrm>
            <a:off x="396044" y="85622"/>
            <a:ext cx="8314659" cy="523205"/>
          </a:xfrm>
          <a:prstGeom prst="rect">
            <a:avLst/>
          </a:prstGeom>
        </p:spPr>
        <p:txBody>
          <a:bodyPr/>
          <a:lstStyle>
            <a:lvl1pPr>
              <a:defRPr sz="2800" b="0">
                <a:solidFill>
                  <a:schemeClr val="tx1">
                    <a:lumMod val="50000"/>
                    <a:lumOff val="50000"/>
                  </a:schemeClr>
                </a:solidFill>
                <a:latin typeface="Franklin Gothic Demi" panose="020B0703020102020204" pitchFamily="34" charset="0"/>
              </a:defRPr>
            </a:lvl1pPr>
          </a:lstStyle>
          <a:p>
            <a:r>
              <a:rPr lang="en-US" dirty="0" smtClean="0"/>
              <a:t>Click to edit Master title style</a:t>
            </a:r>
            <a:endParaRPr lang="en-US" dirty="0"/>
          </a:p>
        </p:txBody>
      </p:sp>
      <p:cxnSp>
        <p:nvCxnSpPr>
          <p:cNvPr id="4" name="Straight Connector 3"/>
          <p:cNvCxnSpPr/>
          <p:nvPr userDrawn="1"/>
        </p:nvCxnSpPr>
        <p:spPr>
          <a:xfrm flipV="1">
            <a:off x="457200" y="575733"/>
            <a:ext cx="6544733" cy="3987"/>
          </a:xfrm>
          <a:prstGeom prst="line">
            <a:avLst/>
          </a:prstGeom>
          <a:ln w="57150">
            <a:solidFill>
              <a:schemeClr val="accent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 xmlns:p14="http://schemas.microsoft.com/office/powerpoint/2010/main" val="3695083010"/>
      </p:ext>
    </p:extLst>
  </p:cSld>
  <p:clrMapOvr>
    <a:masterClrMapping/>
  </p:clrMapOvr>
  <p:extLst mod="1">
    <p:ext uri="{DCECCB84-F9BA-43D5-87BE-67443E8EF086}">
      <p15:sldGuideLst xmlns="" xmlns:p15="http://schemas.microsoft.com/office/powerpoint/2012/main">
        <p15:guide id="1" pos="5472">
          <p15:clr>
            <a:srgbClr val="FBAE40"/>
          </p15:clr>
        </p15:guide>
        <p15:guide id="2" pos="288">
          <p15:clr>
            <a:srgbClr val="FBAE40"/>
          </p15:clr>
        </p15:guide>
        <p15:guide id="3" orient="horz" pos="384" userDrawn="1">
          <p15:clr>
            <a:srgbClr val="FBAE40"/>
          </p15:clr>
        </p15:guide>
        <p15:guide id="0" pos="374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2" name="Title 8"/>
          <p:cNvSpPr>
            <a:spLocks noGrp="1"/>
          </p:cNvSpPr>
          <p:nvPr>
            <p:ph type="title"/>
          </p:nvPr>
        </p:nvSpPr>
        <p:spPr>
          <a:xfrm>
            <a:off x="396044" y="85622"/>
            <a:ext cx="8314659" cy="523205"/>
          </a:xfrm>
          <a:prstGeom prst="rect">
            <a:avLst/>
          </a:prstGeom>
        </p:spPr>
        <p:txBody>
          <a:bodyPr/>
          <a:lstStyle>
            <a:lvl1pPr>
              <a:defRPr sz="2800" b="0">
                <a:solidFill>
                  <a:schemeClr val="tx1">
                    <a:lumMod val="50000"/>
                    <a:lumOff val="50000"/>
                  </a:schemeClr>
                </a:solidFill>
                <a:latin typeface="Franklin Gothic Demi" panose="020B07030201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sz="quarter" idx="10"/>
          </p:nvPr>
        </p:nvSpPr>
        <p:spPr>
          <a:xfrm>
            <a:off x="457200" y="755650"/>
            <a:ext cx="8229600" cy="5634038"/>
          </a:xfrm>
          <a:prstGeom prst="rect">
            <a:avLst/>
          </a:prstGeom>
        </p:spPr>
        <p:txBody>
          <a:bodyPr/>
          <a:lstStyle>
            <a:lvl1pPr marL="0" indent="0">
              <a:buNone/>
              <a:defRPr/>
            </a:lvl1pPr>
          </a:lstStyle>
          <a:p>
            <a:endParaRPr lang="en-US" dirty="0"/>
          </a:p>
        </p:txBody>
      </p:sp>
      <p:cxnSp>
        <p:nvCxnSpPr>
          <p:cNvPr id="5" name="Straight Connector 4"/>
          <p:cNvCxnSpPr/>
          <p:nvPr userDrawn="1"/>
        </p:nvCxnSpPr>
        <p:spPr>
          <a:xfrm>
            <a:off x="457200" y="579720"/>
            <a:ext cx="6866467" cy="21413"/>
          </a:xfrm>
          <a:prstGeom prst="line">
            <a:avLst/>
          </a:prstGeom>
          <a:ln w="57150">
            <a:solidFill>
              <a:schemeClr val="accent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 xmlns:p14="http://schemas.microsoft.com/office/powerpoint/2010/main" val="1249521852"/>
      </p:ext>
    </p:extLst>
  </p:cSld>
  <p:clrMapOvr>
    <a:masterClrMapping/>
  </p:clrMapOvr>
  <p:extLst mod="1">
    <p:ext uri="{DCECCB84-F9BA-43D5-87BE-67443E8EF086}">
      <p15:sldGuideLst xmlns="" xmlns:p15="http://schemas.microsoft.com/office/powerpoint/2012/main">
        <p15:guide id="1" pos="5472">
          <p15:clr>
            <a:srgbClr val="FBAE40"/>
          </p15:clr>
        </p15:guide>
        <p15:guide id="2" pos="288">
          <p15:clr>
            <a:srgbClr val="FBAE40"/>
          </p15:clr>
        </p15:guide>
        <p15:guide id="3" orient="horz" pos="384">
          <p15:clr>
            <a:srgbClr val="FBAE40"/>
          </p15:clr>
        </p15:guide>
        <p15:guide id="4" pos="374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Subtitle Text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57200" y="965200"/>
            <a:ext cx="5486400" cy="5648325"/>
          </a:xfrm>
          <a:prstGeom prst="rect">
            <a:avLst/>
          </a:prstGeom>
        </p:spPr>
        <p:txBody>
          <a:bodyPr/>
          <a:lstStyle>
            <a:lvl1pPr>
              <a:defRPr sz="2000">
                <a:latin typeface="Franklin Gothic Book" panose="020B0503020102020204" pitchFamily="34" charset="0"/>
              </a:defRPr>
            </a:lvl1pPr>
            <a:lvl2pPr>
              <a:defRPr sz="1800">
                <a:latin typeface="Franklin Gothic Book" panose="020B0503020102020204" pitchFamily="34" charset="0"/>
              </a:defRPr>
            </a:lvl2pPr>
            <a:lvl3pPr>
              <a:defRPr sz="1600">
                <a:latin typeface="Franklin Gothic Book" panose="020B0503020102020204" pitchFamily="34" charset="0"/>
              </a:defRPr>
            </a:lvl3pPr>
            <a:lvl4pPr>
              <a:defRPr sz="1400">
                <a:latin typeface="Franklin Gothic Book" panose="020B0503020102020204" pitchFamily="34" charset="0"/>
              </a:defRPr>
            </a:lvl4pPr>
            <a:lvl5pPr>
              <a:defRPr sz="1400">
                <a:latin typeface="Franklin Gothic Book" panose="020B05030201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Title 8"/>
          <p:cNvSpPr>
            <a:spLocks noGrp="1"/>
          </p:cNvSpPr>
          <p:nvPr>
            <p:ph type="title"/>
          </p:nvPr>
        </p:nvSpPr>
        <p:spPr>
          <a:xfrm>
            <a:off x="396044" y="85622"/>
            <a:ext cx="8314659" cy="523205"/>
          </a:xfrm>
          <a:prstGeom prst="rect">
            <a:avLst/>
          </a:prstGeom>
        </p:spPr>
        <p:txBody>
          <a:bodyPr/>
          <a:lstStyle>
            <a:lvl1pPr>
              <a:defRPr sz="2800" b="0">
                <a:solidFill>
                  <a:schemeClr val="tx1">
                    <a:lumMod val="50000"/>
                    <a:lumOff val="50000"/>
                  </a:schemeClr>
                </a:solidFill>
                <a:latin typeface="Franklin Gothic Demi" panose="020B0703020102020204" pitchFamily="34" charset="0"/>
              </a:defRPr>
            </a:lvl1pPr>
          </a:lstStyle>
          <a:p>
            <a:r>
              <a:rPr lang="en-US" dirty="0" smtClean="0"/>
              <a:t>Click to edit Master title style</a:t>
            </a:r>
            <a:endParaRPr lang="en-US" dirty="0"/>
          </a:p>
        </p:txBody>
      </p:sp>
      <p:sp>
        <p:nvSpPr>
          <p:cNvPr id="10" name="Text Placeholder 7"/>
          <p:cNvSpPr>
            <a:spLocks noGrp="1"/>
          </p:cNvSpPr>
          <p:nvPr>
            <p:ph type="body" sz="quarter" idx="11" hasCustomPrompt="1"/>
          </p:nvPr>
        </p:nvSpPr>
        <p:spPr>
          <a:xfrm>
            <a:off x="396044" y="614088"/>
            <a:ext cx="5842000" cy="381000"/>
          </a:xfrm>
          <a:prstGeom prst="rect">
            <a:avLst/>
          </a:prstGeom>
        </p:spPr>
        <p:txBody>
          <a:bodyPr/>
          <a:lstStyle>
            <a:lvl1pPr>
              <a:buNone/>
              <a:defRPr sz="2200" b="1">
                <a:solidFill>
                  <a:schemeClr val="bg1">
                    <a:lumMod val="65000"/>
                  </a:schemeClr>
                </a:solidFill>
                <a:latin typeface="Franklin Gothic Medium" pitchFamily="34" charset="0"/>
              </a:defRPr>
            </a:lvl1pPr>
          </a:lstStyle>
          <a:p>
            <a:pPr lvl="0"/>
            <a:r>
              <a:rPr lang="en-US" dirty="0" smtClean="0"/>
              <a:t>Click to edit Master subtitle styles</a:t>
            </a:r>
          </a:p>
        </p:txBody>
      </p:sp>
      <p:cxnSp>
        <p:nvCxnSpPr>
          <p:cNvPr id="5" name="Straight Connector 4"/>
          <p:cNvCxnSpPr/>
          <p:nvPr userDrawn="1"/>
        </p:nvCxnSpPr>
        <p:spPr>
          <a:xfrm>
            <a:off x="457200" y="579720"/>
            <a:ext cx="5486400" cy="0"/>
          </a:xfrm>
          <a:prstGeom prst="line">
            <a:avLst/>
          </a:prstGeom>
          <a:ln w="57150">
            <a:solidFill>
              <a:schemeClr val="accent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 xmlns:p14="http://schemas.microsoft.com/office/powerpoint/2010/main" val="2248481884"/>
      </p:ext>
    </p:extLst>
  </p:cSld>
  <p:clrMapOvr>
    <a:masterClrMapping/>
  </p:clrMapOvr>
  <p:extLst mod="1">
    <p:ext uri="{DCECCB84-F9BA-43D5-87BE-67443E8EF086}">
      <p15:sldGuideLst xmlns="" xmlns:p15="http://schemas.microsoft.com/office/powerpoint/2012/main">
        <p15:guide id="1" pos="5472">
          <p15:clr>
            <a:srgbClr val="FBAE40"/>
          </p15:clr>
        </p15:guide>
        <p15:guide id="2" pos="288">
          <p15:clr>
            <a:srgbClr val="FBAE40"/>
          </p15:clr>
        </p15:guide>
        <p15:guide id="3" orient="horz" pos="384" userDrawn="1">
          <p15:clr>
            <a:srgbClr val="FBAE40"/>
          </p15:clr>
        </p15:guide>
        <p15:guide id="4" pos="374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Subtitle Image">
    <p:spTree>
      <p:nvGrpSpPr>
        <p:cNvPr id="1" name=""/>
        <p:cNvGrpSpPr/>
        <p:nvPr/>
      </p:nvGrpSpPr>
      <p:grpSpPr>
        <a:xfrm>
          <a:off x="0" y="0"/>
          <a:ext cx="0" cy="0"/>
          <a:chOff x="0" y="0"/>
          <a:chExt cx="0" cy="0"/>
        </a:xfrm>
      </p:grpSpPr>
      <p:sp>
        <p:nvSpPr>
          <p:cNvPr id="6" name="Title 8"/>
          <p:cNvSpPr>
            <a:spLocks noGrp="1"/>
          </p:cNvSpPr>
          <p:nvPr>
            <p:ph type="title"/>
          </p:nvPr>
        </p:nvSpPr>
        <p:spPr>
          <a:xfrm>
            <a:off x="396044" y="85622"/>
            <a:ext cx="8314659" cy="523205"/>
          </a:xfrm>
          <a:prstGeom prst="rect">
            <a:avLst/>
          </a:prstGeom>
        </p:spPr>
        <p:txBody>
          <a:bodyPr/>
          <a:lstStyle>
            <a:lvl1pPr>
              <a:defRPr sz="2800" b="0">
                <a:solidFill>
                  <a:schemeClr val="tx1">
                    <a:lumMod val="50000"/>
                    <a:lumOff val="50000"/>
                  </a:schemeClr>
                </a:solidFill>
                <a:latin typeface="Franklin Gothic Demi" panose="020B0703020102020204" pitchFamily="34" charset="0"/>
              </a:defRPr>
            </a:lvl1pPr>
          </a:lstStyle>
          <a:p>
            <a:r>
              <a:rPr lang="en-US" dirty="0" smtClean="0"/>
              <a:t>Click to edit Master title style</a:t>
            </a:r>
            <a:endParaRPr lang="en-US" dirty="0"/>
          </a:p>
        </p:txBody>
      </p:sp>
      <p:sp>
        <p:nvSpPr>
          <p:cNvPr id="10" name="Text Placeholder 7"/>
          <p:cNvSpPr>
            <a:spLocks noGrp="1"/>
          </p:cNvSpPr>
          <p:nvPr>
            <p:ph type="body" sz="quarter" idx="11" hasCustomPrompt="1"/>
          </p:nvPr>
        </p:nvSpPr>
        <p:spPr>
          <a:xfrm>
            <a:off x="396044" y="614088"/>
            <a:ext cx="5842000" cy="381000"/>
          </a:xfrm>
          <a:prstGeom prst="rect">
            <a:avLst/>
          </a:prstGeom>
        </p:spPr>
        <p:txBody>
          <a:bodyPr/>
          <a:lstStyle>
            <a:lvl1pPr>
              <a:buNone/>
              <a:defRPr sz="2200" b="1">
                <a:solidFill>
                  <a:schemeClr val="bg1">
                    <a:lumMod val="65000"/>
                  </a:schemeClr>
                </a:solidFill>
                <a:latin typeface="Franklin Gothic Medium" pitchFamily="34" charset="0"/>
              </a:defRPr>
            </a:lvl1pPr>
          </a:lstStyle>
          <a:p>
            <a:pPr lvl="0"/>
            <a:r>
              <a:rPr lang="en-US" dirty="0" smtClean="0"/>
              <a:t>Click to edit Master subtitle styles</a:t>
            </a:r>
          </a:p>
        </p:txBody>
      </p:sp>
      <p:cxnSp>
        <p:nvCxnSpPr>
          <p:cNvPr id="5" name="Straight Connector 4"/>
          <p:cNvCxnSpPr/>
          <p:nvPr userDrawn="1"/>
        </p:nvCxnSpPr>
        <p:spPr>
          <a:xfrm>
            <a:off x="457200" y="579720"/>
            <a:ext cx="5486400" cy="0"/>
          </a:xfrm>
          <a:prstGeom prst="line">
            <a:avLst/>
          </a:prstGeom>
          <a:ln w="57150">
            <a:solidFill>
              <a:schemeClr val="accent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 xmlns:p14="http://schemas.microsoft.com/office/powerpoint/2010/main" val="870791637"/>
      </p:ext>
    </p:extLst>
  </p:cSld>
  <p:clrMapOvr>
    <a:masterClrMapping/>
  </p:clrMapOvr>
  <p:extLst mod="1">
    <p:ext uri="{DCECCB84-F9BA-43D5-87BE-67443E8EF086}">
      <p15:sldGuideLst xmlns="" xmlns:p15="http://schemas.microsoft.com/office/powerpoint/2012/main">
        <p15:guide id="1" pos="5472">
          <p15:clr>
            <a:srgbClr val="FBAE40"/>
          </p15:clr>
        </p15:guide>
        <p15:guide id="2" pos="288">
          <p15:clr>
            <a:srgbClr val="FBAE40"/>
          </p15:clr>
        </p15:guide>
        <p15:guide id="3" orient="horz" pos="384">
          <p15:clr>
            <a:srgbClr val="FBAE40"/>
          </p15:clr>
        </p15:guide>
        <p15:guide id="4" pos="37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57200" y="763326"/>
            <a:ext cx="5486400" cy="5850200"/>
          </a:xfrm>
          <a:prstGeom prst="rect">
            <a:avLst/>
          </a:prstGeom>
        </p:spPr>
        <p:txBody>
          <a:bodyPr/>
          <a:lstStyle>
            <a:lvl1pPr>
              <a:defRPr sz="2000">
                <a:latin typeface="Franklin Gothic Book" panose="020B0503020102020204" pitchFamily="34" charset="0"/>
              </a:defRPr>
            </a:lvl1pPr>
            <a:lvl2pPr>
              <a:defRPr sz="1800">
                <a:latin typeface="Franklin Gothic Book" panose="020B0503020102020204" pitchFamily="34" charset="0"/>
              </a:defRPr>
            </a:lvl2pPr>
            <a:lvl3pPr>
              <a:defRPr sz="1600">
                <a:latin typeface="Franklin Gothic Book" panose="020B0503020102020204" pitchFamily="34" charset="0"/>
              </a:defRPr>
            </a:lvl3pPr>
            <a:lvl4pPr>
              <a:defRPr sz="1400">
                <a:latin typeface="Franklin Gothic Book" panose="020B0503020102020204" pitchFamily="34" charset="0"/>
              </a:defRPr>
            </a:lvl4pPr>
            <a:lvl5pPr>
              <a:defRPr sz="1400">
                <a:latin typeface="Franklin Gothic Book" panose="020B05030201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Title 8"/>
          <p:cNvSpPr>
            <a:spLocks noGrp="1"/>
          </p:cNvSpPr>
          <p:nvPr>
            <p:ph type="title"/>
          </p:nvPr>
        </p:nvSpPr>
        <p:spPr>
          <a:xfrm>
            <a:off x="396044" y="85622"/>
            <a:ext cx="8314659" cy="523205"/>
          </a:xfrm>
          <a:prstGeom prst="rect">
            <a:avLst/>
          </a:prstGeom>
        </p:spPr>
        <p:txBody>
          <a:bodyPr/>
          <a:lstStyle>
            <a:lvl1pPr>
              <a:defRPr sz="2800" b="0">
                <a:solidFill>
                  <a:schemeClr val="tx1">
                    <a:lumMod val="50000"/>
                    <a:lumOff val="50000"/>
                  </a:schemeClr>
                </a:solidFill>
                <a:latin typeface="Franklin Gothic Demi" panose="020B0703020102020204" pitchFamily="34" charset="0"/>
              </a:defRPr>
            </a:lvl1pPr>
          </a:lstStyle>
          <a:p>
            <a:r>
              <a:rPr lang="en-US" dirty="0" smtClean="0"/>
              <a:t>Click to edit Master title style</a:t>
            </a:r>
            <a:endParaRPr lang="en-US" dirty="0"/>
          </a:p>
        </p:txBody>
      </p:sp>
      <p:cxnSp>
        <p:nvCxnSpPr>
          <p:cNvPr id="5" name="Straight Connector 4"/>
          <p:cNvCxnSpPr/>
          <p:nvPr userDrawn="1"/>
        </p:nvCxnSpPr>
        <p:spPr>
          <a:xfrm>
            <a:off x="457200" y="579720"/>
            <a:ext cx="5486400" cy="0"/>
          </a:xfrm>
          <a:prstGeom prst="line">
            <a:avLst/>
          </a:prstGeom>
          <a:ln w="57150">
            <a:solidFill>
              <a:schemeClr val="accent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 xmlns:p14="http://schemas.microsoft.com/office/powerpoint/2010/main" val="645464052"/>
      </p:ext>
    </p:extLst>
  </p:cSld>
  <p:clrMapOvr>
    <a:masterClrMapping/>
  </p:clrMapOvr>
  <p:extLst mod="1">
    <p:ext uri="{DCECCB84-F9BA-43D5-87BE-67443E8EF086}">
      <p15:sldGuideLst xmlns="" xmlns:p15="http://schemas.microsoft.com/office/powerpoint/2012/main">
        <p15:guide id="1" pos="5472">
          <p15:clr>
            <a:srgbClr val="FBAE40"/>
          </p15:clr>
        </p15:guide>
        <p15:guide id="2" pos="288">
          <p15:clr>
            <a:srgbClr val="FBAE40"/>
          </p15:clr>
        </p15:guide>
        <p15:guide id="3" orient="horz" pos="384">
          <p15:clr>
            <a:srgbClr val="FBAE40"/>
          </p15:clr>
        </p15:guide>
        <p15:guide id="4" pos="37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Important Points">
    <p:spTree>
      <p:nvGrpSpPr>
        <p:cNvPr id="1" name=""/>
        <p:cNvGrpSpPr/>
        <p:nvPr/>
      </p:nvGrpSpPr>
      <p:grpSpPr>
        <a:xfrm>
          <a:off x="0" y="0"/>
          <a:ext cx="0" cy="0"/>
          <a:chOff x="0" y="0"/>
          <a:chExt cx="0" cy="0"/>
        </a:xfrm>
      </p:grpSpPr>
      <p:sp>
        <p:nvSpPr>
          <p:cNvPr id="2" name="Rectangle 1"/>
          <p:cNvSpPr/>
          <p:nvPr userDrawn="1"/>
        </p:nvSpPr>
        <p:spPr>
          <a:xfrm>
            <a:off x="372141" y="-116958"/>
            <a:ext cx="5571459" cy="7176977"/>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Text Placeholder 5"/>
          <p:cNvSpPr>
            <a:spLocks noGrp="1"/>
          </p:cNvSpPr>
          <p:nvPr>
            <p:ph type="body" sz="quarter" idx="10"/>
          </p:nvPr>
        </p:nvSpPr>
        <p:spPr>
          <a:xfrm>
            <a:off x="457200" y="685800"/>
            <a:ext cx="5358809" cy="6033976"/>
          </a:xfrm>
          <a:prstGeom prst="rect">
            <a:avLst/>
          </a:prstGeom>
        </p:spPr>
        <p:txBody>
          <a:bodyPr/>
          <a:lstStyle>
            <a:lvl1pPr marL="514350" indent="-514350">
              <a:buFont typeface="+mj-lt"/>
              <a:buAutoNum type="arabicPeriod"/>
              <a:defRPr sz="2400" b="1">
                <a:solidFill>
                  <a:schemeClr val="bg1"/>
                </a:solidFill>
                <a:latin typeface="Franklin Gothic Book" panose="020B0503020102020204" pitchFamily="34" charset="0"/>
              </a:defRPr>
            </a:lvl1pPr>
          </a:lstStyle>
          <a:p>
            <a:pPr lvl="0"/>
            <a:r>
              <a:rPr lang="en-US" dirty="0" smtClean="0"/>
              <a:t>Click to edit Master text styles</a:t>
            </a:r>
          </a:p>
        </p:txBody>
      </p:sp>
      <p:sp>
        <p:nvSpPr>
          <p:cNvPr id="7" name="Title 8"/>
          <p:cNvSpPr>
            <a:spLocks noGrp="1"/>
          </p:cNvSpPr>
          <p:nvPr>
            <p:ph type="title"/>
          </p:nvPr>
        </p:nvSpPr>
        <p:spPr>
          <a:xfrm>
            <a:off x="396044" y="85622"/>
            <a:ext cx="8314659" cy="523205"/>
          </a:xfrm>
          <a:prstGeom prst="rect">
            <a:avLst/>
          </a:prstGeom>
        </p:spPr>
        <p:txBody>
          <a:bodyPr/>
          <a:lstStyle>
            <a:lvl1pPr>
              <a:defRPr sz="2800" b="0">
                <a:solidFill>
                  <a:schemeClr val="bg1"/>
                </a:solidFill>
                <a:latin typeface="Franklin Gothic Demi" panose="020B0703020102020204" pitchFamily="34" charset="0"/>
              </a:defRPr>
            </a:lvl1pPr>
          </a:lstStyle>
          <a:p>
            <a:r>
              <a:rPr lang="en-US" dirty="0" smtClean="0"/>
              <a:t>Click to edit Master title style</a:t>
            </a:r>
            <a:endParaRPr lang="en-US" dirty="0"/>
          </a:p>
        </p:txBody>
      </p:sp>
      <p:cxnSp>
        <p:nvCxnSpPr>
          <p:cNvPr id="8" name="Straight Connector 7"/>
          <p:cNvCxnSpPr/>
          <p:nvPr userDrawn="1"/>
        </p:nvCxnSpPr>
        <p:spPr>
          <a:xfrm>
            <a:off x="457200" y="579720"/>
            <a:ext cx="5486400" cy="0"/>
          </a:xfrm>
          <a:prstGeom prst="line">
            <a:avLst/>
          </a:prstGeom>
          <a:ln w="57150">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 xmlns:p14="http://schemas.microsoft.com/office/powerpoint/2010/main" val="3265849122"/>
      </p:ext>
    </p:extLst>
  </p:cSld>
  <p:clrMapOvr>
    <a:masterClrMapping/>
  </p:clrMapOvr>
  <p:extLst mod="1">
    <p:ext uri="{DCECCB84-F9BA-43D5-87BE-67443E8EF086}">
      <p15:sldGuideLst xmlns="" xmlns:p15="http://schemas.microsoft.com/office/powerpoint/2012/main">
        <p15:guide id="1" pos="5472">
          <p15:clr>
            <a:srgbClr val="FBAE40"/>
          </p15:clr>
        </p15:guide>
        <p15:guide id="2" pos="288">
          <p15:clr>
            <a:srgbClr val="FBAE40"/>
          </p15:clr>
        </p15:guide>
        <p15:guide id="3" orient="horz" pos="432">
          <p15:clr>
            <a:srgbClr val="FBAE40"/>
          </p15:clr>
        </p15:guide>
        <p15:guide id="4" pos="37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reak Slide">
    <p:spTree>
      <p:nvGrpSpPr>
        <p:cNvPr id="1" name=""/>
        <p:cNvGrpSpPr/>
        <p:nvPr/>
      </p:nvGrpSpPr>
      <p:grpSpPr>
        <a:xfrm>
          <a:off x="0" y="0"/>
          <a:ext cx="0" cy="0"/>
          <a:chOff x="0" y="0"/>
          <a:chExt cx="0" cy="0"/>
        </a:xfrm>
      </p:grpSpPr>
      <p:sp>
        <p:nvSpPr>
          <p:cNvPr id="2" name="Rectangle 1"/>
          <p:cNvSpPr/>
          <p:nvPr userDrawn="1"/>
        </p:nvSpPr>
        <p:spPr>
          <a:xfrm>
            <a:off x="5943600" y="3721394"/>
            <a:ext cx="3434316" cy="284952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p:nvPr>
        </p:nvSpPr>
        <p:spPr>
          <a:xfrm>
            <a:off x="6124353" y="3849358"/>
            <a:ext cx="2562447" cy="1605144"/>
          </a:xfrm>
          <a:prstGeom prst="rect">
            <a:avLst/>
          </a:prstGeom>
        </p:spPr>
        <p:txBody>
          <a:bodyPr/>
          <a:lstStyle>
            <a:lvl1pPr marL="0" indent="0">
              <a:buNone/>
              <a:defRPr sz="11000" b="1">
                <a:solidFill>
                  <a:schemeClr val="accent1"/>
                </a:solidFill>
                <a:latin typeface="Arial" panose="020B0604020202020204" pitchFamily="34" charset="0"/>
                <a:cs typeface="Arial" panose="020B0604020202020204" pitchFamily="34" charset="0"/>
              </a:defRPr>
            </a:lvl1pPr>
            <a:lvl2pPr marL="457200" indent="0">
              <a:buNone/>
              <a:defRPr>
                <a:latin typeface="Berlin Sans FB" panose="020E0602020502020306" pitchFamily="34" charset="0"/>
              </a:defRPr>
            </a:lvl2pPr>
            <a:lvl3pPr marL="914400" indent="0">
              <a:buNone/>
              <a:defRPr>
                <a:latin typeface="Berlin Sans FB" panose="020E0602020502020306" pitchFamily="34" charset="0"/>
              </a:defRPr>
            </a:lvl3pPr>
            <a:lvl4pPr marL="1371600" indent="0">
              <a:buNone/>
              <a:defRPr>
                <a:latin typeface="Berlin Sans FB" panose="020E0602020502020306" pitchFamily="34" charset="0"/>
              </a:defRPr>
            </a:lvl4pPr>
            <a:lvl5pPr marL="1828800" indent="0">
              <a:buNone/>
              <a:defRPr>
                <a:latin typeface="Berlin Sans FB" panose="020E0602020502020306" pitchFamily="34" charset="0"/>
              </a:defRPr>
            </a:lvl5pPr>
          </a:lstStyle>
          <a:p>
            <a:pPr lvl="0"/>
            <a:r>
              <a:rPr lang="en-US" dirty="0" smtClean="0"/>
              <a:t>Cl</a:t>
            </a:r>
          </a:p>
        </p:txBody>
      </p:sp>
      <p:cxnSp>
        <p:nvCxnSpPr>
          <p:cNvPr id="6" name="Straight Connector 5"/>
          <p:cNvCxnSpPr/>
          <p:nvPr userDrawn="1"/>
        </p:nvCxnSpPr>
        <p:spPr>
          <a:xfrm flipV="1">
            <a:off x="5943600" y="5502015"/>
            <a:ext cx="3434316" cy="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1"/>
          </p:nvPr>
        </p:nvSpPr>
        <p:spPr>
          <a:xfrm>
            <a:off x="6124575" y="5549900"/>
            <a:ext cx="2806774" cy="925328"/>
          </a:xfrm>
          <a:prstGeom prst="rect">
            <a:avLst/>
          </a:prstGeom>
        </p:spPr>
        <p:txBody>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dirty="0" smtClean="0"/>
              <a:t>Click to edit Master</a:t>
            </a:r>
            <a:endParaRPr lang="en-US" dirty="0"/>
          </a:p>
        </p:txBody>
      </p:sp>
    </p:spTree>
    <p:extLst>
      <p:ext uri="{BB962C8B-B14F-4D97-AF65-F5344CB8AC3E}">
        <p14:creationId xmlns="" xmlns:p14="http://schemas.microsoft.com/office/powerpoint/2010/main" val="1968305800"/>
      </p:ext>
    </p:extLst>
  </p:cSld>
  <p:clrMapOvr>
    <a:masterClrMapping/>
  </p:clrMapOvr>
  <p:extLst>
    <p:ext uri="{DCECCB84-F9BA-43D5-87BE-67443E8EF086}">
      <p15:sldGuideLst xmlns="" xmlns:p15="http://schemas.microsoft.com/office/powerpoint/2012/main">
        <p15:guide id="1" pos="3744" userDrawn="1">
          <p15:clr>
            <a:srgbClr val="FBAE40"/>
          </p15:clr>
        </p15:guide>
        <p15:guide id="2" pos="54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069448871"/>
      </p:ext>
    </p:extLst>
  </p:cSld>
  <p:clrMapOvr>
    <a:masterClrMapping/>
  </p:clrMapOvr>
  <p:extLst>
    <p:ext uri="{DCECCB84-F9BA-43D5-87BE-67443E8EF086}">
      <p15:sldGuideLst xmlns="" xmlns:p15="http://schemas.microsoft.com/office/powerpoint/2012/main">
        <p15:guide id="1" pos="3744">
          <p15:clr>
            <a:srgbClr val="FBAE40"/>
          </p15:clr>
        </p15:guide>
        <p15:guide id="2" pos="547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4D579280-16B4-4DA2-AD59-7043A0402293}" type="datetimeFigureOut">
              <a:rPr lang="en-US"/>
              <a:pPr>
                <a:defRPr/>
              </a:pPr>
              <a:t>5/27/2015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5A7FDF3E-1A58-4205-B0C2-2F8992FA2D6B}" type="slidenum">
              <a:rPr lang="en-US"/>
              <a:pPr>
                <a:defRPr/>
              </a:pPr>
              <a:t>‹#›</a:t>
            </a:fld>
            <a:endParaRPr lang="en-US"/>
          </a:p>
        </p:txBody>
      </p:sp>
    </p:spTree>
    <p:extLst>
      <p:ext uri="{BB962C8B-B14F-4D97-AF65-F5344CB8AC3E}">
        <p14:creationId xmlns="" xmlns:p14="http://schemas.microsoft.com/office/powerpoint/2010/main" val="3722114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669734565"/>
      </p:ext>
    </p:extLst>
  </p:cSld>
  <p:clrMap bg1="lt1" tx1="dk1" bg2="lt2" tx2="dk2" accent1="accent1" accent2="accent2" accent3="accent3" accent4="accent4" accent5="accent5" accent6="accent6" hlink="hlink" folHlink="folHlink"/>
  <p:sldLayoutIdLst>
    <p:sldLayoutId id="2147483672" r:id="rId1"/>
    <p:sldLayoutId id="2147483680" r:id="rId2"/>
    <p:sldLayoutId id="2147483675" r:id="rId3"/>
    <p:sldLayoutId id="2147483681" r:id="rId4"/>
    <p:sldLayoutId id="2147483679" r:id="rId5"/>
    <p:sldLayoutId id="2147483676" r:id="rId6"/>
    <p:sldLayoutId id="2147483674" r:id="rId7"/>
    <p:sldLayoutId id="2147483677" r:id="rId8"/>
    <p:sldLayoutId id="214748367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mailto:Ted.schwartzberg@boston.gov" TargetMode="External"/><Relationship Id="rId2" Type="http://schemas.openxmlformats.org/officeDocument/2006/relationships/hyperlink" Target="mailto:marie.mercurio@boston.gov"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09539" y="-172122"/>
            <a:ext cx="9553539" cy="7165154"/>
          </a:xfrm>
          <a:prstGeom prst="rect">
            <a:avLst/>
          </a:prstGeom>
        </p:spPr>
      </p:pic>
      <p:sp>
        <p:nvSpPr>
          <p:cNvPr id="6" name="Rectangle 5"/>
          <p:cNvSpPr/>
          <p:nvPr/>
        </p:nvSpPr>
        <p:spPr>
          <a:xfrm>
            <a:off x="-523876" y="3724274"/>
            <a:ext cx="6467475" cy="28384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66699" y="3752115"/>
            <a:ext cx="5514975" cy="1077218"/>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cs typeface="Arial" panose="020B0604020202020204" pitchFamily="34" charset="0"/>
              </a:rPr>
              <a:t>SOUTH HUNTINGTON AVENUE REZONING</a:t>
            </a:r>
            <a:endParaRPr lang="en-US" sz="3200" dirty="0">
              <a:solidFill>
                <a:schemeClr val="bg1"/>
              </a:solidFill>
              <a:latin typeface="Franklin Gothic Medium" panose="020B0603020102020204" pitchFamily="34" charset="0"/>
              <a:cs typeface="Arial" panose="020B0604020202020204" pitchFamily="34" charset="0"/>
            </a:endParaRPr>
          </a:p>
        </p:txBody>
      </p:sp>
      <p:sp>
        <p:nvSpPr>
          <p:cNvPr id="2" name="TextBox 1"/>
          <p:cNvSpPr txBox="1"/>
          <p:nvPr/>
        </p:nvSpPr>
        <p:spPr>
          <a:xfrm>
            <a:off x="295275" y="4881239"/>
            <a:ext cx="4962525" cy="707886"/>
          </a:xfrm>
          <a:prstGeom prst="rect">
            <a:avLst/>
          </a:prstGeom>
          <a:noFill/>
        </p:spPr>
        <p:txBody>
          <a:bodyPr wrap="square" rtlCol="0">
            <a:spAutoFit/>
          </a:bodyPr>
          <a:lstStyle/>
          <a:p>
            <a:r>
              <a:rPr lang="en-US" sz="2000" dirty="0" smtClean="0">
                <a:solidFill>
                  <a:schemeClr val="bg1"/>
                </a:solidFill>
                <a:latin typeface="Franklin Gothic Book" panose="020B0503020102020204" pitchFamily="34" charset="0"/>
                <a:cs typeface="Arial" panose="020B0604020202020204" pitchFamily="34" charset="0"/>
              </a:rPr>
              <a:t>May  21</a:t>
            </a:r>
            <a:r>
              <a:rPr lang="en-US" sz="2000" baseline="30000" dirty="0" smtClean="0">
                <a:solidFill>
                  <a:schemeClr val="bg1"/>
                </a:solidFill>
                <a:latin typeface="Franklin Gothic Book" panose="020B0503020102020204" pitchFamily="34" charset="0"/>
                <a:cs typeface="Arial" panose="020B0604020202020204" pitchFamily="34" charset="0"/>
              </a:rPr>
              <a:t>st</a:t>
            </a:r>
            <a:r>
              <a:rPr lang="en-US" sz="2000" dirty="0" smtClean="0">
                <a:solidFill>
                  <a:schemeClr val="bg1"/>
                </a:solidFill>
                <a:latin typeface="Franklin Gothic Book" panose="020B0503020102020204" pitchFamily="34" charset="0"/>
                <a:cs typeface="Arial" panose="020B0604020202020204" pitchFamily="34" charset="0"/>
              </a:rPr>
              <a:t>, 2015</a:t>
            </a:r>
          </a:p>
          <a:p>
            <a:r>
              <a:rPr lang="en-US" sz="2000" dirty="0" err="1" smtClean="0">
                <a:solidFill>
                  <a:schemeClr val="bg1"/>
                </a:solidFill>
                <a:latin typeface="Franklin Gothic Book" panose="020B0503020102020204" pitchFamily="34" charset="0"/>
                <a:cs typeface="Arial" panose="020B0604020202020204" pitchFamily="34" charset="0"/>
              </a:rPr>
              <a:t>Hennigan</a:t>
            </a:r>
            <a:r>
              <a:rPr lang="en-US" sz="2000" dirty="0" smtClean="0">
                <a:solidFill>
                  <a:schemeClr val="bg1"/>
                </a:solidFill>
                <a:latin typeface="Franklin Gothic Book" panose="020B0503020102020204" pitchFamily="34" charset="0"/>
                <a:cs typeface="Arial" panose="020B0604020202020204" pitchFamily="34" charset="0"/>
              </a:rPr>
              <a:t> </a:t>
            </a:r>
            <a:r>
              <a:rPr lang="en-US" sz="2000" dirty="0">
                <a:solidFill>
                  <a:schemeClr val="bg1"/>
                </a:solidFill>
                <a:latin typeface="Franklin Gothic Book" panose="020B0503020102020204" pitchFamily="34" charset="0"/>
                <a:cs typeface="Arial" panose="020B0604020202020204" pitchFamily="34" charset="0"/>
              </a:rPr>
              <a:t>Elementary School</a:t>
            </a:r>
          </a:p>
        </p:txBody>
      </p:sp>
      <p:cxnSp>
        <p:nvCxnSpPr>
          <p:cNvPr id="4" name="Straight Connector 3"/>
          <p:cNvCxnSpPr/>
          <p:nvPr/>
        </p:nvCxnSpPr>
        <p:spPr>
          <a:xfrm flipV="1">
            <a:off x="-514352" y="4829176"/>
            <a:ext cx="6448426" cy="52063"/>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pic>
        <p:nvPicPr>
          <p:cNvPr id="8" name="Picture 7" descr="BRA Logo_White_With White Text_Square PNG"/>
          <p:cNvPicPr>
            <a:picLocks noGrp="1" noChangeAspect="1"/>
          </p:cNvPicPr>
          <p:nvPr isPhoto="1"/>
        </p:nvPicPr>
        <p:blipFill>
          <a:blip r:embed="rId3" cstate="print">
            <a:lum/>
            <a:extLst>
              <a:ext uri="{28A0092B-C50C-407E-A947-70E740481C1C}">
                <a14:useLocalDpi xmlns="" xmlns:a14="http://schemas.microsoft.com/office/drawing/2010/main" val="0"/>
              </a:ext>
            </a:extLst>
          </a:blip>
          <a:stretch>
            <a:fillRect/>
          </a:stretch>
        </p:blipFill>
        <p:spPr>
          <a:xfrm>
            <a:off x="113067" y="5468106"/>
            <a:ext cx="2943461" cy="1172785"/>
          </a:xfrm>
          <a:prstGeom prst="rect">
            <a:avLst/>
          </a:prstGeom>
          <a:noFill/>
          <a:ln>
            <a:noFill/>
          </a:ln>
        </p:spPr>
      </p:pic>
    </p:spTree>
    <p:extLst>
      <p:ext uri="{BB962C8B-B14F-4D97-AF65-F5344CB8AC3E}">
        <p14:creationId xmlns="" xmlns:p14="http://schemas.microsoft.com/office/powerpoint/2010/main" val="17677804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5" descr="SHA-Booklet-height-view.jpg"/>
          <p:cNvPicPr>
            <a:picLocks noChangeAspect="1"/>
          </p:cNvPicPr>
          <p:nvPr/>
        </p:nvPicPr>
        <p:blipFill>
          <a:blip r:embed="rId3" cstate="print"/>
          <a:srcRect l="23904" t="4443" b="2222"/>
          <a:stretch>
            <a:fillRect/>
          </a:stretch>
        </p:blipFill>
        <p:spPr bwMode="auto">
          <a:xfrm>
            <a:off x="5029200" y="65088"/>
            <a:ext cx="3962400" cy="6792912"/>
          </a:xfrm>
          <a:prstGeom prst="rect">
            <a:avLst/>
          </a:prstGeom>
          <a:noFill/>
          <a:ln w="9525">
            <a:noFill/>
            <a:miter lim="800000"/>
            <a:headEnd/>
            <a:tailEnd/>
          </a:ln>
        </p:spPr>
      </p:pic>
      <p:sp>
        <p:nvSpPr>
          <p:cNvPr id="5" name="TextBox 4"/>
          <p:cNvSpPr txBox="1"/>
          <p:nvPr/>
        </p:nvSpPr>
        <p:spPr>
          <a:xfrm>
            <a:off x="6705600" y="533400"/>
            <a:ext cx="1371600" cy="246221"/>
          </a:xfrm>
          <a:prstGeom prst="rect">
            <a:avLst/>
          </a:prstGeom>
          <a:noFill/>
        </p:spPr>
        <p:txBody>
          <a:bodyPr wrap="square" rtlCol="0">
            <a:spAutoFit/>
          </a:bodyPr>
          <a:lstStyle/>
          <a:p>
            <a:r>
              <a:rPr lang="en-US" sz="1000" b="1" dirty="0">
                <a:latin typeface="+mn-lt"/>
              </a:rPr>
              <a:t>Gateway</a:t>
            </a:r>
          </a:p>
        </p:txBody>
      </p:sp>
      <p:sp>
        <p:nvSpPr>
          <p:cNvPr id="9" name="TextBox 8"/>
          <p:cNvSpPr txBox="1"/>
          <p:nvPr/>
        </p:nvSpPr>
        <p:spPr>
          <a:xfrm>
            <a:off x="7543800" y="1349514"/>
            <a:ext cx="1066800" cy="707886"/>
          </a:xfrm>
          <a:prstGeom prst="rect">
            <a:avLst/>
          </a:prstGeom>
          <a:noFill/>
        </p:spPr>
        <p:txBody>
          <a:bodyPr wrap="square" rtlCol="0">
            <a:spAutoFit/>
          </a:bodyPr>
          <a:lstStyle/>
          <a:p>
            <a:r>
              <a:rPr lang="en-US" sz="1000" b="1" dirty="0" err="1" smtClean="0">
                <a:latin typeface="+mn-lt"/>
              </a:rPr>
              <a:t>Placemaking</a:t>
            </a:r>
            <a:r>
              <a:rPr lang="en-US" sz="1000" b="1" dirty="0" smtClean="0">
                <a:latin typeface="+mn-lt"/>
              </a:rPr>
              <a:t> Opportunity Already Exits – Back of the Hill</a:t>
            </a:r>
            <a:endParaRPr lang="en-US" sz="1000" b="1" dirty="0">
              <a:latin typeface="+mn-lt"/>
            </a:endParaRPr>
          </a:p>
        </p:txBody>
      </p:sp>
      <p:sp>
        <p:nvSpPr>
          <p:cNvPr id="10" name="TextBox 9"/>
          <p:cNvSpPr txBox="1"/>
          <p:nvPr/>
        </p:nvSpPr>
        <p:spPr>
          <a:xfrm>
            <a:off x="5486400" y="2114490"/>
            <a:ext cx="1371600" cy="400110"/>
          </a:xfrm>
          <a:prstGeom prst="rect">
            <a:avLst/>
          </a:prstGeom>
          <a:noFill/>
        </p:spPr>
        <p:txBody>
          <a:bodyPr wrap="square" rtlCol="0">
            <a:spAutoFit/>
          </a:bodyPr>
          <a:lstStyle/>
          <a:p>
            <a:pPr algn="r"/>
            <a:r>
              <a:rPr lang="en-US" sz="1000" b="1" dirty="0" smtClean="0">
                <a:latin typeface="+mn-lt"/>
              </a:rPr>
              <a:t>Heath St Terminus Transitional zone</a:t>
            </a:r>
            <a:endParaRPr lang="en-US" sz="1000" b="1" dirty="0">
              <a:latin typeface="+mn-lt"/>
            </a:endParaRPr>
          </a:p>
        </p:txBody>
      </p:sp>
      <p:sp>
        <p:nvSpPr>
          <p:cNvPr id="6" name="TextBox 5"/>
          <p:cNvSpPr txBox="1"/>
          <p:nvPr/>
        </p:nvSpPr>
        <p:spPr>
          <a:xfrm>
            <a:off x="5181600" y="1524000"/>
            <a:ext cx="457200" cy="215444"/>
          </a:xfrm>
          <a:prstGeom prst="rect">
            <a:avLst/>
          </a:prstGeom>
          <a:noFill/>
        </p:spPr>
        <p:txBody>
          <a:bodyPr wrap="square" rtlCol="0">
            <a:spAutoFit/>
          </a:bodyPr>
          <a:lstStyle/>
          <a:p>
            <a:r>
              <a:rPr lang="en-US" sz="800" dirty="0" smtClean="0">
                <a:solidFill>
                  <a:schemeClr val="bg1">
                    <a:lumMod val="50000"/>
                  </a:schemeClr>
                </a:solidFill>
                <a:latin typeface="Arial Narrow" panose="020B0606020202030204" pitchFamily="34" charset="0"/>
              </a:rPr>
              <a:t>(A)</a:t>
            </a:r>
            <a:endParaRPr lang="en-US" sz="800" dirty="0">
              <a:solidFill>
                <a:schemeClr val="bg1">
                  <a:lumMod val="50000"/>
                </a:schemeClr>
              </a:solidFill>
              <a:latin typeface="Arial Narrow" panose="020B0606020202030204" pitchFamily="34" charset="0"/>
            </a:endParaRPr>
          </a:p>
        </p:txBody>
      </p:sp>
      <p:sp>
        <p:nvSpPr>
          <p:cNvPr id="12" name="TextBox 11"/>
          <p:cNvSpPr txBox="1"/>
          <p:nvPr/>
        </p:nvSpPr>
        <p:spPr>
          <a:xfrm>
            <a:off x="5029200" y="3261360"/>
            <a:ext cx="457200" cy="548640"/>
          </a:xfrm>
          <a:prstGeom prst="rect">
            <a:avLst/>
          </a:prstGeom>
          <a:noFill/>
        </p:spPr>
        <p:txBody>
          <a:bodyPr wrap="square" rtlCol="0">
            <a:spAutoFit/>
          </a:bodyPr>
          <a:lstStyle/>
          <a:p>
            <a:pPr algn="ctr"/>
            <a:r>
              <a:rPr lang="en-US" sz="800" dirty="0" smtClean="0">
                <a:solidFill>
                  <a:schemeClr val="bg1">
                    <a:lumMod val="50000"/>
                  </a:schemeClr>
                </a:solidFill>
                <a:latin typeface="Arial Narrow" panose="020B0606020202030204" pitchFamily="34" charset="0"/>
              </a:rPr>
              <a:t>(B)</a:t>
            </a:r>
            <a:endParaRPr lang="en-US" sz="800" dirty="0">
              <a:solidFill>
                <a:schemeClr val="bg1">
                  <a:lumMod val="50000"/>
                </a:schemeClr>
              </a:solidFill>
              <a:latin typeface="Arial Narrow" panose="020B0606020202030204" pitchFamily="34" charset="0"/>
            </a:endParaRPr>
          </a:p>
        </p:txBody>
      </p:sp>
      <p:sp>
        <p:nvSpPr>
          <p:cNvPr id="13" name="TextBox 12"/>
          <p:cNvSpPr txBox="1"/>
          <p:nvPr/>
        </p:nvSpPr>
        <p:spPr>
          <a:xfrm>
            <a:off x="5105400" y="4953000"/>
            <a:ext cx="457200" cy="215444"/>
          </a:xfrm>
          <a:prstGeom prst="rect">
            <a:avLst/>
          </a:prstGeom>
          <a:noFill/>
        </p:spPr>
        <p:txBody>
          <a:bodyPr wrap="square" rtlCol="0">
            <a:spAutoFit/>
          </a:bodyPr>
          <a:lstStyle/>
          <a:p>
            <a:r>
              <a:rPr lang="en-US" sz="800" dirty="0" smtClean="0">
                <a:solidFill>
                  <a:schemeClr val="bg1">
                    <a:lumMod val="50000"/>
                  </a:schemeClr>
                </a:solidFill>
                <a:latin typeface="Arial Narrow" panose="020B0606020202030204" pitchFamily="34" charset="0"/>
              </a:rPr>
              <a:t>(C)</a:t>
            </a:r>
            <a:endParaRPr lang="en-US" sz="800" dirty="0">
              <a:solidFill>
                <a:schemeClr val="bg1">
                  <a:lumMod val="50000"/>
                </a:schemeClr>
              </a:solidFill>
              <a:latin typeface="Arial Narrow" panose="020B0606020202030204" pitchFamily="34" charset="0"/>
            </a:endParaRPr>
          </a:p>
        </p:txBody>
      </p:sp>
      <p:sp>
        <p:nvSpPr>
          <p:cNvPr id="14" name="TextBox 13"/>
          <p:cNvSpPr txBox="1"/>
          <p:nvPr/>
        </p:nvSpPr>
        <p:spPr>
          <a:xfrm>
            <a:off x="5181600" y="6629400"/>
            <a:ext cx="457200" cy="215444"/>
          </a:xfrm>
          <a:prstGeom prst="rect">
            <a:avLst/>
          </a:prstGeom>
          <a:noFill/>
        </p:spPr>
        <p:txBody>
          <a:bodyPr wrap="square" rtlCol="0">
            <a:spAutoFit/>
          </a:bodyPr>
          <a:lstStyle/>
          <a:p>
            <a:r>
              <a:rPr lang="en-US" sz="800" dirty="0" smtClean="0">
                <a:solidFill>
                  <a:schemeClr val="bg1">
                    <a:lumMod val="50000"/>
                  </a:schemeClr>
                </a:solidFill>
                <a:latin typeface="Arial Narrow" panose="020B0606020202030204" pitchFamily="34" charset="0"/>
              </a:rPr>
              <a:t>(D)</a:t>
            </a:r>
            <a:endParaRPr lang="en-US" sz="800" dirty="0">
              <a:solidFill>
                <a:schemeClr val="bg1">
                  <a:lumMod val="50000"/>
                </a:schemeClr>
              </a:solidFill>
              <a:latin typeface="Arial Narrow" panose="020B0606020202030204" pitchFamily="34" charset="0"/>
            </a:endParaRPr>
          </a:p>
        </p:txBody>
      </p:sp>
      <p:sp>
        <p:nvSpPr>
          <p:cNvPr id="15" name="TextBox 14"/>
          <p:cNvSpPr txBox="1"/>
          <p:nvPr/>
        </p:nvSpPr>
        <p:spPr>
          <a:xfrm>
            <a:off x="8077200" y="2667000"/>
            <a:ext cx="1143000" cy="400110"/>
          </a:xfrm>
          <a:prstGeom prst="rect">
            <a:avLst/>
          </a:prstGeom>
          <a:noFill/>
        </p:spPr>
        <p:txBody>
          <a:bodyPr wrap="square" rtlCol="0">
            <a:spAutoFit/>
          </a:bodyPr>
          <a:lstStyle/>
          <a:p>
            <a:pPr algn="ctr"/>
            <a:r>
              <a:rPr lang="en-US" sz="1000" b="1" dirty="0" smtClean="0">
                <a:latin typeface="+mn-lt"/>
              </a:rPr>
              <a:t>Transitional zone</a:t>
            </a:r>
          </a:p>
          <a:p>
            <a:pPr algn="ctr"/>
            <a:r>
              <a:rPr lang="en-US" sz="1000" b="1" dirty="0" smtClean="0">
                <a:latin typeface="+mn-lt"/>
              </a:rPr>
              <a:t>Buffer zone</a:t>
            </a:r>
            <a:endParaRPr lang="en-US" sz="1000" b="1" dirty="0">
              <a:latin typeface="+mn-lt"/>
            </a:endParaRPr>
          </a:p>
        </p:txBody>
      </p:sp>
      <p:sp>
        <p:nvSpPr>
          <p:cNvPr id="19" name="Text Placeholder 18"/>
          <p:cNvSpPr>
            <a:spLocks noGrp="1"/>
          </p:cNvSpPr>
          <p:nvPr>
            <p:ph type="body" sz="quarter" idx="10"/>
          </p:nvPr>
        </p:nvSpPr>
        <p:spPr>
          <a:xfrm>
            <a:off x="457200" y="1037972"/>
            <a:ext cx="5486400" cy="5575554"/>
          </a:xfrm>
        </p:spPr>
        <p:txBody>
          <a:bodyPr/>
          <a:lstStyle/>
          <a:p>
            <a:pPr marL="285750" indent="-285750"/>
            <a:r>
              <a:rPr lang="en-US" dirty="0" smtClean="0"/>
              <a:t>“Unique </a:t>
            </a:r>
            <a:r>
              <a:rPr lang="en-US" dirty="0"/>
              <a:t>and Special</a:t>
            </a:r>
            <a:r>
              <a:rPr lang="en-US" dirty="0" smtClean="0"/>
              <a:t>”</a:t>
            </a:r>
          </a:p>
          <a:p>
            <a:pPr marL="285750" indent="-285750"/>
            <a:r>
              <a:rPr lang="en-US" dirty="0" smtClean="0"/>
              <a:t>Interesting </a:t>
            </a:r>
            <a:r>
              <a:rPr lang="en-US" dirty="0"/>
              <a:t>architectural expression</a:t>
            </a:r>
          </a:p>
          <a:p>
            <a:pPr marL="285750" indent="-285750"/>
            <a:r>
              <a:rPr lang="en-US" dirty="0" smtClean="0"/>
              <a:t>Ground-floor </a:t>
            </a:r>
            <a:r>
              <a:rPr lang="en-US" dirty="0"/>
              <a:t>active use</a:t>
            </a:r>
          </a:p>
          <a:p>
            <a:pPr marL="285750" indent="-285750"/>
            <a:r>
              <a:rPr lang="en-US" dirty="0" smtClean="0"/>
              <a:t>Public </a:t>
            </a:r>
            <a:r>
              <a:rPr lang="en-US" dirty="0"/>
              <a:t>realm to attract gathering and </a:t>
            </a:r>
            <a:r>
              <a:rPr lang="en-US" dirty="0" smtClean="0"/>
              <a:t>pedestrians / refuge from street</a:t>
            </a:r>
          </a:p>
          <a:p>
            <a:pPr marL="285750" indent="-285750"/>
            <a:endParaRPr lang="en-US" dirty="0" smtClean="0"/>
          </a:p>
        </p:txBody>
      </p:sp>
      <p:sp>
        <p:nvSpPr>
          <p:cNvPr id="11" name="Title 10"/>
          <p:cNvSpPr>
            <a:spLocks noGrp="1"/>
          </p:cNvSpPr>
          <p:nvPr>
            <p:ph type="title"/>
          </p:nvPr>
        </p:nvSpPr>
        <p:spPr/>
        <p:txBody>
          <a:bodyPr/>
          <a:lstStyle/>
          <a:p>
            <a:r>
              <a:rPr lang="en-US" dirty="0"/>
              <a:t>2013 Framework</a:t>
            </a:r>
          </a:p>
        </p:txBody>
      </p:sp>
      <p:sp>
        <p:nvSpPr>
          <p:cNvPr id="20" name="Text Placeholder 19"/>
          <p:cNvSpPr>
            <a:spLocks noGrp="1"/>
          </p:cNvSpPr>
          <p:nvPr>
            <p:ph type="body" sz="quarter" idx="11"/>
          </p:nvPr>
        </p:nvSpPr>
        <p:spPr/>
        <p:txBody>
          <a:bodyPr/>
          <a:lstStyle/>
          <a:p>
            <a:r>
              <a:rPr lang="en-US" dirty="0" err="1" smtClean="0"/>
              <a:t>Placemaking</a:t>
            </a:r>
            <a:r>
              <a:rPr lang="en-US" dirty="0" smtClean="0"/>
              <a:t> Opportunity Sites</a:t>
            </a:r>
            <a:endParaRPr lang="en-US" dirty="0"/>
          </a:p>
        </p:txBody>
      </p:sp>
      <p:sp>
        <p:nvSpPr>
          <p:cNvPr id="16" name="Rectangle 15"/>
          <p:cNvSpPr/>
          <p:nvPr/>
        </p:nvSpPr>
        <p:spPr>
          <a:xfrm>
            <a:off x="4890977" y="967563"/>
            <a:ext cx="637953" cy="233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164667" y="3141133"/>
            <a:ext cx="177800" cy="369332"/>
          </a:xfrm>
          <a:prstGeom prst="rect">
            <a:avLst/>
          </a:prstGeom>
          <a:noFill/>
        </p:spPr>
        <p:txBody>
          <a:bodyPr wrap="square" rtlCol="0">
            <a:spAutoFit/>
          </a:bodyPr>
          <a:lstStyle/>
          <a:p>
            <a:endParaRPr lang="en-US" dirty="0"/>
          </a:p>
        </p:txBody>
      </p:sp>
      <p:sp>
        <p:nvSpPr>
          <p:cNvPr id="21" name="TextBox 20"/>
          <p:cNvSpPr txBox="1"/>
          <p:nvPr/>
        </p:nvSpPr>
        <p:spPr>
          <a:xfrm>
            <a:off x="5173133" y="3208866"/>
            <a:ext cx="177800" cy="369332"/>
          </a:xfrm>
          <a:prstGeom prst="rect">
            <a:avLst/>
          </a:prstGeom>
          <a:noFill/>
        </p:spPr>
        <p:txBody>
          <a:bodyPr wrap="square" rtlCol="0">
            <a:spAutoFit/>
          </a:bodyPr>
          <a:lstStyle/>
          <a:p>
            <a:endParaRPr lang="en-US" dirty="0"/>
          </a:p>
        </p:txBody>
      </p:sp>
      <p:sp>
        <p:nvSpPr>
          <p:cNvPr id="22" name="TextBox 21"/>
          <p:cNvSpPr txBox="1"/>
          <p:nvPr/>
        </p:nvSpPr>
        <p:spPr>
          <a:xfrm>
            <a:off x="5181599" y="3234266"/>
            <a:ext cx="177800" cy="369332"/>
          </a:xfrm>
          <a:prstGeom prst="rect">
            <a:avLst/>
          </a:prstGeom>
          <a:solidFill>
            <a:schemeClr val="bg1"/>
          </a:solidFill>
        </p:spPr>
        <p:txBody>
          <a:bodyPr wrap="square" rtlCol="0">
            <a:spAutoFit/>
          </a:bodyPr>
          <a:lstStyle/>
          <a:p>
            <a:endParaRPr lang="en-US" dirty="0"/>
          </a:p>
        </p:txBody>
      </p:sp>
      <p:sp>
        <p:nvSpPr>
          <p:cNvPr id="23" name="TextBox 22"/>
          <p:cNvSpPr txBox="1"/>
          <p:nvPr/>
        </p:nvSpPr>
        <p:spPr>
          <a:xfrm>
            <a:off x="5190065" y="4809066"/>
            <a:ext cx="177800" cy="369332"/>
          </a:xfrm>
          <a:prstGeom prst="rect">
            <a:avLst/>
          </a:prstGeom>
          <a:solidFill>
            <a:schemeClr val="bg1"/>
          </a:solidFill>
        </p:spPr>
        <p:txBody>
          <a:bodyPr wrap="square" rtlCol="0">
            <a:spAutoFit/>
          </a:bodyPr>
          <a:lstStyle/>
          <a:p>
            <a:endParaRPr lang="en-US" dirty="0"/>
          </a:p>
        </p:txBody>
      </p:sp>
      <p:sp>
        <p:nvSpPr>
          <p:cNvPr id="24" name="TextBox 23"/>
          <p:cNvSpPr txBox="1"/>
          <p:nvPr/>
        </p:nvSpPr>
        <p:spPr>
          <a:xfrm>
            <a:off x="5257798" y="1540933"/>
            <a:ext cx="17780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 xmlns:p14="http://schemas.microsoft.com/office/powerpoint/2010/main" val="2082693609"/>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South-Huntington-Map-36x54-100-scale-transit.jpg"/>
          <p:cNvPicPr>
            <a:picLocks noChangeAspect="1"/>
          </p:cNvPicPr>
          <p:nvPr/>
        </p:nvPicPr>
        <p:blipFill>
          <a:blip r:embed="rId3" cstate="print"/>
          <a:srcRect/>
          <a:stretch>
            <a:fillRect/>
          </a:stretch>
        </p:blipFill>
        <p:spPr bwMode="auto">
          <a:xfrm>
            <a:off x="5003287" y="636543"/>
            <a:ext cx="4111411" cy="6093069"/>
          </a:xfrm>
          <a:prstGeom prst="rect">
            <a:avLst/>
          </a:prstGeom>
          <a:noFill/>
          <a:ln w="9525">
            <a:noFill/>
            <a:miter lim="800000"/>
            <a:headEnd/>
            <a:tailEnd/>
          </a:ln>
        </p:spPr>
      </p:pic>
      <p:sp>
        <p:nvSpPr>
          <p:cNvPr id="3" name="Text Placeholder 2"/>
          <p:cNvSpPr>
            <a:spLocks noGrp="1"/>
          </p:cNvSpPr>
          <p:nvPr>
            <p:ph type="body" sz="quarter" idx="10"/>
          </p:nvPr>
        </p:nvSpPr>
        <p:spPr>
          <a:xfrm>
            <a:off x="457200" y="965200"/>
            <a:ext cx="4546600" cy="5648325"/>
          </a:xfrm>
        </p:spPr>
        <p:txBody>
          <a:bodyPr/>
          <a:lstStyle/>
          <a:p>
            <a:pPr marL="0" indent="0" eaLnBrk="0" hangingPunct="0">
              <a:buNone/>
            </a:pPr>
            <a:r>
              <a:rPr lang="en-US" sz="1400" b="1" dirty="0" smtClean="0">
                <a:ea typeface="Calibri" pitchFamily="34" charset="0"/>
                <a:cs typeface="Times New Roman" pitchFamily="18" charset="0"/>
              </a:rPr>
              <a:t>PUBLIC TRANSPORTATION</a:t>
            </a:r>
          </a:p>
          <a:p>
            <a:pPr eaLnBrk="0" hangingPunct="0"/>
            <a:r>
              <a:rPr lang="en-US" sz="1400" dirty="0" smtClean="0">
                <a:ea typeface="Calibri" pitchFamily="34" charset="0"/>
                <a:cs typeface="Times New Roman" pitchFamily="18" charset="0"/>
              </a:rPr>
              <a:t>New </a:t>
            </a:r>
            <a:r>
              <a:rPr lang="en-US" sz="1400" dirty="0">
                <a:ea typeface="Calibri" pitchFamily="34" charset="0"/>
                <a:cs typeface="Times New Roman" pitchFamily="18" charset="0"/>
              </a:rPr>
              <a:t>projects to include a “transit impact analysis” </a:t>
            </a:r>
            <a:endParaRPr lang="en-US" sz="1400" dirty="0" smtClean="0">
              <a:ea typeface="Calibri" pitchFamily="34" charset="0"/>
              <a:cs typeface="Times New Roman" pitchFamily="18" charset="0"/>
            </a:endParaRPr>
          </a:p>
          <a:p>
            <a:pPr eaLnBrk="0" hangingPunct="0"/>
            <a:r>
              <a:rPr lang="en-US" sz="1400" dirty="0" smtClean="0">
                <a:ea typeface="Calibri" pitchFamily="34" charset="0"/>
                <a:cs typeface="Times New Roman" pitchFamily="18" charset="0"/>
              </a:rPr>
              <a:t>Improve </a:t>
            </a:r>
            <a:r>
              <a:rPr lang="en-US" sz="1400" dirty="0">
                <a:ea typeface="Calibri" pitchFamily="34" charset="0"/>
                <a:cs typeface="Times New Roman" pitchFamily="18" charset="0"/>
              </a:rPr>
              <a:t>passenger waiting areas </a:t>
            </a:r>
            <a:endParaRPr lang="en-US" sz="1400" dirty="0" smtClean="0">
              <a:ea typeface="Calibri" pitchFamily="34" charset="0"/>
              <a:cs typeface="Times New Roman" pitchFamily="18" charset="0"/>
            </a:endParaRPr>
          </a:p>
          <a:p>
            <a:pPr eaLnBrk="0" hangingPunct="0"/>
            <a:r>
              <a:rPr lang="en-US" sz="1400" dirty="0" smtClean="0">
                <a:ea typeface="Calibri" pitchFamily="34" charset="0"/>
                <a:cs typeface="Times New Roman" pitchFamily="18" charset="0"/>
              </a:rPr>
              <a:t>Businesses </a:t>
            </a:r>
            <a:r>
              <a:rPr lang="en-US" sz="1400" dirty="0">
                <a:ea typeface="Calibri" pitchFamily="34" charset="0"/>
                <a:cs typeface="Times New Roman" pitchFamily="18" charset="0"/>
              </a:rPr>
              <a:t>to provide transit </a:t>
            </a:r>
            <a:r>
              <a:rPr lang="en-US" sz="1400" dirty="0" smtClean="0">
                <a:ea typeface="Calibri" pitchFamily="34" charset="0"/>
                <a:cs typeface="Times New Roman" pitchFamily="18" charset="0"/>
              </a:rPr>
              <a:t>pass subsidies</a:t>
            </a:r>
            <a:endParaRPr lang="en-US" sz="1400" dirty="0">
              <a:ea typeface="Calibri" pitchFamily="34" charset="0"/>
              <a:cs typeface="Times New Roman" pitchFamily="18" charset="0"/>
            </a:endParaRPr>
          </a:p>
          <a:p>
            <a:pPr eaLnBrk="0" hangingPunct="0"/>
            <a:r>
              <a:rPr lang="en-US" sz="1400" dirty="0" smtClean="0">
                <a:ea typeface="Calibri" pitchFamily="34" charset="0"/>
                <a:cs typeface="Times New Roman" pitchFamily="18" charset="0"/>
              </a:rPr>
              <a:t>Contribute </a:t>
            </a:r>
            <a:r>
              <a:rPr lang="en-US" sz="1400" dirty="0">
                <a:ea typeface="Calibri" pitchFamily="34" charset="0"/>
                <a:cs typeface="Times New Roman" pitchFamily="18" charset="0"/>
              </a:rPr>
              <a:t>to </a:t>
            </a:r>
            <a:r>
              <a:rPr lang="en-US" sz="1400" dirty="0" smtClean="0">
                <a:ea typeface="Calibri" pitchFamily="34" charset="0"/>
                <a:cs typeface="Times New Roman" pitchFamily="18" charset="0"/>
              </a:rPr>
              <a:t>corridor </a:t>
            </a:r>
            <a:r>
              <a:rPr lang="en-US" sz="1400" dirty="0">
                <a:ea typeface="Calibri" pitchFamily="34" charset="0"/>
                <a:cs typeface="Times New Roman" pitchFamily="18" charset="0"/>
              </a:rPr>
              <a:t>wide </a:t>
            </a:r>
            <a:r>
              <a:rPr lang="en-US" sz="1400" dirty="0" smtClean="0">
                <a:ea typeface="Calibri" pitchFamily="34" charset="0"/>
                <a:cs typeface="Times New Roman" pitchFamily="18" charset="0"/>
              </a:rPr>
              <a:t>improvements</a:t>
            </a:r>
          </a:p>
          <a:p>
            <a:pPr marL="0" indent="0">
              <a:buNone/>
            </a:pPr>
            <a:r>
              <a:rPr lang="en-US" sz="1400" b="1" dirty="0" smtClean="0"/>
              <a:t>TRAFFIC MANAGEMENT </a:t>
            </a:r>
            <a:endParaRPr lang="en-US" sz="1400" dirty="0" smtClean="0"/>
          </a:p>
          <a:p>
            <a:r>
              <a:rPr lang="en-US" sz="1400" dirty="0" smtClean="0"/>
              <a:t>Traffic studies must include a more comprehensive network</a:t>
            </a:r>
          </a:p>
          <a:p>
            <a:r>
              <a:rPr lang="en-US" sz="1400" dirty="0" smtClean="0"/>
              <a:t>Minimize site traffic demand by: </a:t>
            </a:r>
          </a:p>
          <a:p>
            <a:pPr lvl="1">
              <a:buFont typeface="Franklin Gothic Book" pitchFamily="34" charset="0"/>
              <a:buChar char="−"/>
            </a:pPr>
            <a:r>
              <a:rPr lang="en-US" sz="1200" dirty="0" smtClean="0"/>
              <a:t>Car sharing services on site </a:t>
            </a:r>
          </a:p>
          <a:p>
            <a:pPr lvl="1">
              <a:buFont typeface="Franklin Gothic Book" pitchFamily="34" charset="0"/>
              <a:buChar char="−"/>
            </a:pPr>
            <a:r>
              <a:rPr lang="en-US" sz="1200" dirty="0" smtClean="0"/>
              <a:t>Alternative modes of travel (transit, cycling, walking)</a:t>
            </a:r>
          </a:p>
          <a:p>
            <a:pPr lvl="1">
              <a:buFont typeface="Franklin Gothic Book" pitchFamily="34" charset="0"/>
              <a:buChar char="−"/>
            </a:pPr>
            <a:r>
              <a:rPr lang="en-US" sz="1200" dirty="0" smtClean="0"/>
              <a:t>Sharing of parking spaces</a:t>
            </a:r>
          </a:p>
          <a:p>
            <a:r>
              <a:rPr lang="en-US" sz="1400" dirty="0" smtClean="0"/>
              <a:t>Intersection improvements at Heath St &amp; Huntington Ave </a:t>
            </a:r>
          </a:p>
          <a:p>
            <a:r>
              <a:rPr lang="en-US" sz="1400" dirty="0" smtClean="0"/>
              <a:t>Contribute to corridor wide improvements</a:t>
            </a:r>
          </a:p>
          <a:p>
            <a:pPr marL="0" indent="0">
              <a:buNone/>
            </a:pPr>
            <a:r>
              <a:rPr lang="en-US" sz="1400" b="1" dirty="0" smtClean="0"/>
              <a:t>PARKING</a:t>
            </a:r>
          </a:p>
          <a:p>
            <a:r>
              <a:rPr lang="en-US" sz="1400" dirty="0" smtClean="0"/>
              <a:t>Meet BTD parking ratios for the neighborhood:</a:t>
            </a:r>
          </a:p>
          <a:p>
            <a:pPr lvl="1">
              <a:buFont typeface="Franklin Gothic Book" pitchFamily="34" charset="0"/>
              <a:buChar char="−"/>
            </a:pPr>
            <a:r>
              <a:rPr lang="en-US" sz="1200" dirty="0" smtClean="0"/>
              <a:t>Retail: 0.75/1,000 </a:t>
            </a:r>
            <a:r>
              <a:rPr lang="en-US" sz="1200" dirty="0" err="1" smtClean="0"/>
              <a:t>sf</a:t>
            </a:r>
            <a:r>
              <a:rPr lang="en-US" sz="1200" dirty="0" smtClean="0"/>
              <a:t> </a:t>
            </a:r>
          </a:p>
          <a:p>
            <a:pPr lvl="1">
              <a:buFont typeface="Franklin Gothic Book" pitchFamily="34" charset="0"/>
              <a:buChar char="−"/>
            </a:pPr>
            <a:r>
              <a:rPr lang="en-US" sz="1200" dirty="0" smtClean="0"/>
              <a:t>Residential: 1.0/unit</a:t>
            </a:r>
          </a:p>
          <a:p>
            <a:pPr eaLnBrk="0" hangingPunct="0">
              <a:buFontTx/>
              <a:buChar char="•"/>
            </a:pPr>
            <a:endParaRPr lang="en-US" sz="1600" dirty="0">
              <a:ea typeface="Calibri" pitchFamily="34" charset="0"/>
              <a:cs typeface="Times New Roman" pitchFamily="18" charset="0"/>
            </a:endParaRPr>
          </a:p>
        </p:txBody>
      </p:sp>
      <p:sp>
        <p:nvSpPr>
          <p:cNvPr id="2" name="Title 1"/>
          <p:cNvSpPr>
            <a:spLocks noGrp="1"/>
          </p:cNvSpPr>
          <p:nvPr>
            <p:ph type="title"/>
          </p:nvPr>
        </p:nvSpPr>
        <p:spPr>
          <a:prstGeom prst="rect">
            <a:avLst/>
          </a:prstGeom>
        </p:spPr>
        <p:txBody>
          <a:bodyPr/>
          <a:lstStyle/>
          <a:p>
            <a:r>
              <a:rPr lang="en-US" dirty="0" smtClean="0"/>
              <a:t>2013 Framework</a:t>
            </a:r>
            <a:endParaRPr lang="en-US" dirty="0"/>
          </a:p>
        </p:txBody>
      </p:sp>
      <p:sp>
        <p:nvSpPr>
          <p:cNvPr id="4" name="Text Placeholder 3"/>
          <p:cNvSpPr>
            <a:spLocks noGrp="1"/>
          </p:cNvSpPr>
          <p:nvPr>
            <p:ph type="body" sz="quarter" idx="11"/>
          </p:nvPr>
        </p:nvSpPr>
        <p:spPr/>
        <p:txBody>
          <a:bodyPr/>
          <a:lstStyle/>
          <a:p>
            <a:r>
              <a:rPr lang="en-US" dirty="0" smtClean="0"/>
              <a:t>Transportation</a:t>
            </a:r>
            <a:endParaRPr lang="en-US" dirty="0"/>
          </a:p>
        </p:txBody>
      </p:sp>
    </p:spTree>
    <p:extLst>
      <p:ext uri="{BB962C8B-B14F-4D97-AF65-F5344CB8AC3E}">
        <p14:creationId xmlns="" xmlns:p14="http://schemas.microsoft.com/office/powerpoint/2010/main" val="2771433111"/>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 name="TextBox 2"/>
          <p:cNvSpPr txBox="1">
            <a:spLocks noChangeArrowheads="1"/>
          </p:cNvSpPr>
          <p:nvPr/>
        </p:nvSpPr>
        <p:spPr bwMode="auto">
          <a:xfrm>
            <a:off x="-1295400" y="3991096"/>
            <a:ext cx="1905000" cy="338138"/>
          </a:xfrm>
          <a:prstGeom prst="rect">
            <a:avLst/>
          </a:prstGeom>
          <a:noFill/>
          <a:ln w="9525">
            <a:noFill/>
            <a:miter lim="800000"/>
            <a:headEnd/>
            <a:tailEnd/>
          </a:ln>
        </p:spPr>
        <p:txBody>
          <a:bodyPr>
            <a:spAutoFit/>
          </a:bodyPr>
          <a:lstStyle/>
          <a:p>
            <a:r>
              <a:rPr lang="en-US" sz="1600" b="1" dirty="0" smtClean="0">
                <a:latin typeface="Calibri" pitchFamily="34" charset="0"/>
              </a:rPr>
              <a:t> </a:t>
            </a:r>
            <a:endParaRPr lang="en-US" sz="1600" b="1" dirty="0">
              <a:latin typeface="Calibri" pitchFamily="34" charset="0"/>
            </a:endParaRPr>
          </a:p>
        </p:txBody>
      </p:sp>
      <p:pic>
        <p:nvPicPr>
          <p:cNvPr id="14347" name="Picture 8" descr="hubway.jpg"/>
          <p:cNvPicPr>
            <a:picLocks noChangeAspect="1"/>
          </p:cNvPicPr>
          <p:nvPr/>
        </p:nvPicPr>
        <p:blipFill>
          <a:blip r:embed="rId3" cstate="print"/>
          <a:srcRect/>
          <a:stretch>
            <a:fillRect/>
          </a:stretch>
        </p:blipFill>
        <p:spPr bwMode="auto">
          <a:xfrm>
            <a:off x="10711635" y="4784675"/>
            <a:ext cx="762000" cy="771525"/>
          </a:xfrm>
          <a:prstGeom prst="rect">
            <a:avLst/>
          </a:prstGeom>
          <a:noFill/>
          <a:ln w="9525">
            <a:noFill/>
            <a:miter lim="800000"/>
            <a:headEnd/>
            <a:tailEnd/>
          </a:ln>
        </p:spPr>
      </p:pic>
      <p:sp>
        <p:nvSpPr>
          <p:cNvPr id="3" name="Text Placeholder 2"/>
          <p:cNvSpPr>
            <a:spLocks noGrp="1"/>
          </p:cNvSpPr>
          <p:nvPr>
            <p:ph type="body" sz="quarter" idx="10"/>
          </p:nvPr>
        </p:nvSpPr>
        <p:spPr>
          <a:xfrm>
            <a:off x="457200" y="965200"/>
            <a:ext cx="4442604" cy="5648325"/>
          </a:xfrm>
        </p:spPr>
        <p:txBody>
          <a:bodyPr/>
          <a:lstStyle/>
          <a:p>
            <a:pPr marL="0" indent="0">
              <a:buNone/>
            </a:pPr>
            <a:r>
              <a:rPr lang="en-US" sz="1600" b="1" dirty="0"/>
              <a:t>CONNECTIONS</a:t>
            </a:r>
          </a:p>
          <a:p>
            <a:pPr lvl="1">
              <a:buFont typeface="Arial" charset="0"/>
              <a:buChar char="•"/>
            </a:pPr>
            <a:r>
              <a:rPr lang="en-US" sz="1600" dirty="0" smtClean="0"/>
              <a:t>New </a:t>
            </a:r>
            <a:r>
              <a:rPr lang="en-US" sz="1600" dirty="0"/>
              <a:t>through site </a:t>
            </a:r>
            <a:r>
              <a:rPr lang="en-US" sz="1600" dirty="0" smtClean="0"/>
              <a:t>connections</a:t>
            </a:r>
            <a:endParaRPr lang="en-US" sz="1600" b="1" dirty="0"/>
          </a:p>
          <a:p>
            <a:pPr marL="0" indent="0" eaLnBrk="0" hangingPunct="0">
              <a:buNone/>
            </a:pPr>
            <a:r>
              <a:rPr lang="en-US" sz="1600" b="1" dirty="0"/>
              <a:t>PEDESTRIANS </a:t>
            </a:r>
            <a:endParaRPr lang="en-US" sz="1600" dirty="0">
              <a:ea typeface="Calibri" pitchFamily="34" charset="0"/>
              <a:cs typeface="Times New Roman" pitchFamily="18" charset="0"/>
            </a:endParaRPr>
          </a:p>
          <a:p>
            <a:pPr lvl="1" eaLnBrk="0" hangingPunct="0">
              <a:buFontTx/>
              <a:buChar char="•"/>
            </a:pPr>
            <a:r>
              <a:rPr lang="en-US" sz="1600" dirty="0">
                <a:ea typeface="Calibri" pitchFamily="34" charset="0"/>
                <a:cs typeface="Times New Roman" pitchFamily="18" charset="0"/>
              </a:rPr>
              <a:t>Widen </a:t>
            </a:r>
            <a:r>
              <a:rPr lang="en-US" sz="1600" dirty="0" smtClean="0">
                <a:ea typeface="Calibri" pitchFamily="34" charset="0"/>
                <a:cs typeface="Times New Roman" pitchFamily="18" charset="0"/>
              </a:rPr>
              <a:t>sidewalks </a:t>
            </a:r>
            <a:r>
              <a:rPr lang="en-US" sz="1600" dirty="0">
                <a:ea typeface="Calibri" pitchFamily="34" charset="0"/>
                <a:cs typeface="Times New Roman" pitchFamily="18" charset="0"/>
              </a:rPr>
              <a:t>and/or accommodate a landscaped buffer at the front edge of development </a:t>
            </a:r>
            <a:r>
              <a:rPr lang="en-US" sz="1600" dirty="0" smtClean="0">
                <a:ea typeface="Calibri" pitchFamily="34" charset="0"/>
                <a:cs typeface="Times New Roman" pitchFamily="18" charset="0"/>
              </a:rPr>
              <a:t>sites</a:t>
            </a:r>
            <a:endParaRPr lang="en-US" sz="1600" dirty="0">
              <a:ea typeface="Calibri" pitchFamily="34" charset="0"/>
              <a:cs typeface="Times New Roman" pitchFamily="18" charset="0"/>
            </a:endParaRPr>
          </a:p>
          <a:p>
            <a:pPr lvl="1" eaLnBrk="0" hangingPunct="0">
              <a:buFontTx/>
              <a:buChar char="•"/>
            </a:pPr>
            <a:r>
              <a:rPr lang="en-US" sz="1600" dirty="0">
                <a:ea typeface="Calibri" pitchFamily="34" charset="0"/>
                <a:cs typeface="Times New Roman" pitchFamily="18" charset="0"/>
              </a:rPr>
              <a:t>Minimize auto-oriented needs (curb-cuts, parking, loading, drop off, vehicular circulation) in site frontage </a:t>
            </a:r>
          </a:p>
          <a:p>
            <a:pPr lvl="1" eaLnBrk="0" hangingPunct="0">
              <a:buFontTx/>
              <a:buChar char="•"/>
            </a:pPr>
            <a:r>
              <a:rPr lang="en-US" sz="1600" dirty="0">
                <a:ea typeface="Calibri" pitchFamily="34" charset="0"/>
                <a:cs typeface="Times New Roman" pitchFamily="18" charset="0"/>
              </a:rPr>
              <a:t>Safe and clear on-site connections for pedestrians (especially through parking and vehicular circulation areas) </a:t>
            </a:r>
          </a:p>
          <a:p>
            <a:pPr marL="0" indent="0" eaLnBrk="0" hangingPunct="0">
              <a:buNone/>
            </a:pPr>
            <a:r>
              <a:rPr lang="en-US" sz="1600" b="1" dirty="0" smtClean="0"/>
              <a:t>CYCLING</a:t>
            </a:r>
            <a:endParaRPr lang="en-US" sz="1600" dirty="0">
              <a:ea typeface="Calibri" pitchFamily="34" charset="0"/>
              <a:cs typeface="Times New Roman" pitchFamily="18" charset="0"/>
            </a:endParaRPr>
          </a:p>
          <a:p>
            <a:pPr lvl="1" eaLnBrk="0" hangingPunct="0">
              <a:buFontTx/>
              <a:buChar char="•"/>
            </a:pPr>
            <a:r>
              <a:rPr lang="en-US" sz="1600" dirty="0">
                <a:ea typeface="Calibri" pitchFamily="34" charset="0"/>
                <a:cs typeface="Times New Roman" pitchFamily="18" charset="0"/>
              </a:rPr>
              <a:t>Safe and clear on-site connections for cyclists (especially through parking and vehicular circulation areas) </a:t>
            </a:r>
          </a:p>
          <a:p>
            <a:pPr lvl="1" eaLnBrk="0" hangingPunct="0">
              <a:buFontTx/>
              <a:buChar char="•"/>
            </a:pPr>
            <a:r>
              <a:rPr lang="en-US" sz="1600" dirty="0">
                <a:ea typeface="Calibri" pitchFamily="34" charset="0"/>
                <a:cs typeface="Times New Roman" pitchFamily="18" charset="0"/>
              </a:rPr>
              <a:t>Meet current BTD bicycle parking </a:t>
            </a:r>
            <a:r>
              <a:rPr lang="en-US" sz="1600" dirty="0" smtClean="0">
                <a:ea typeface="Calibri" pitchFamily="34" charset="0"/>
                <a:cs typeface="Times New Roman" pitchFamily="18" charset="0"/>
              </a:rPr>
              <a:t>ratios</a:t>
            </a:r>
            <a:endParaRPr lang="en-US" sz="1600" dirty="0"/>
          </a:p>
          <a:p>
            <a:pPr marL="0" indent="0">
              <a:buNone/>
            </a:pPr>
            <a:endParaRPr lang="en-US" sz="1600" dirty="0"/>
          </a:p>
        </p:txBody>
      </p:sp>
      <p:sp>
        <p:nvSpPr>
          <p:cNvPr id="2" name="Title 1"/>
          <p:cNvSpPr>
            <a:spLocks noGrp="1"/>
          </p:cNvSpPr>
          <p:nvPr>
            <p:ph type="title"/>
          </p:nvPr>
        </p:nvSpPr>
        <p:spPr>
          <a:prstGeom prst="rect">
            <a:avLst/>
          </a:prstGeom>
        </p:spPr>
        <p:txBody>
          <a:bodyPr/>
          <a:lstStyle/>
          <a:p>
            <a:r>
              <a:rPr lang="en-US" dirty="0" smtClean="0"/>
              <a:t>2013 Framework</a:t>
            </a:r>
            <a:endParaRPr lang="en-US" dirty="0"/>
          </a:p>
        </p:txBody>
      </p:sp>
      <p:sp>
        <p:nvSpPr>
          <p:cNvPr id="6" name="Text Placeholder 5"/>
          <p:cNvSpPr>
            <a:spLocks noGrp="1"/>
          </p:cNvSpPr>
          <p:nvPr>
            <p:ph type="body" sz="quarter" idx="11"/>
          </p:nvPr>
        </p:nvSpPr>
        <p:spPr/>
        <p:txBody>
          <a:bodyPr/>
          <a:lstStyle/>
          <a:p>
            <a:r>
              <a:rPr lang="en-US" dirty="0" smtClean="0"/>
              <a:t>Connectivity &amp; Movement</a:t>
            </a:r>
            <a:endParaRPr lang="en-US" dirty="0"/>
          </a:p>
        </p:txBody>
      </p:sp>
      <p:grpSp>
        <p:nvGrpSpPr>
          <p:cNvPr id="10" name="Group 9"/>
          <p:cNvGrpSpPr/>
          <p:nvPr/>
        </p:nvGrpSpPr>
        <p:grpSpPr>
          <a:xfrm>
            <a:off x="5288604" y="695652"/>
            <a:ext cx="3777762" cy="6102884"/>
            <a:chOff x="5495166" y="695652"/>
            <a:chExt cx="3380946" cy="6102884"/>
          </a:xfrm>
        </p:grpSpPr>
        <p:pic>
          <p:nvPicPr>
            <p:cNvPr id="14338" name="Picture 11" descr="SHA-Booklet-connectivity.jpg"/>
            <p:cNvPicPr>
              <a:picLocks noChangeAspect="1"/>
            </p:cNvPicPr>
            <p:nvPr/>
          </p:nvPicPr>
          <p:blipFill rotWithShape="1">
            <a:blip r:embed="rId4" cstate="print"/>
            <a:srcRect l="20763" r="1930"/>
            <a:stretch/>
          </p:blipFill>
          <p:spPr bwMode="auto">
            <a:xfrm>
              <a:off x="5495166" y="695652"/>
              <a:ext cx="3380946" cy="6102884"/>
            </a:xfrm>
            <a:prstGeom prst="rect">
              <a:avLst/>
            </a:prstGeom>
            <a:noFill/>
            <a:ln w="9525">
              <a:solidFill>
                <a:schemeClr val="tx1"/>
              </a:solidFill>
              <a:miter lim="800000"/>
              <a:headEnd/>
              <a:tailEnd/>
            </a:ln>
          </p:spPr>
        </p:pic>
        <p:sp>
          <p:nvSpPr>
            <p:cNvPr id="9" name="TextBox 8"/>
            <p:cNvSpPr txBox="1"/>
            <p:nvPr/>
          </p:nvSpPr>
          <p:spPr>
            <a:xfrm>
              <a:off x="5503187" y="1759786"/>
              <a:ext cx="810882" cy="369332"/>
            </a:xfrm>
            <a:prstGeom prst="rect">
              <a:avLst/>
            </a:prstGeom>
            <a:solidFill>
              <a:schemeClr val="bg1"/>
            </a:solidFill>
          </p:spPr>
          <p:txBody>
            <a:bodyPr wrap="square" rtlCol="0">
              <a:spAutoFit/>
            </a:bodyPr>
            <a:lstStyle/>
            <a:p>
              <a:endParaRPr lang="en-US" dirty="0"/>
            </a:p>
          </p:txBody>
        </p:sp>
      </p:grpSp>
    </p:spTree>
    <p:extLst>
      <p:ext uri="{BB962C8B-B14F-4D97-AF65-F5344CB8AC3E}">
        <p14:creationId xmlns="" xmlns:p14="http://schemas.microsoft.com/office/powerpoint/2010/main" val="938815468"/>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TextBox 1"/>
          <p:cNvSpPr txBox="1">
            <a:spLocks noChangeArrowheads="1"/>
          </p:cNvSpPr>
          <p:nvPr/>
        </p:nvSpPr>
        <p:spPr bwMode="auto">
          <a:xfrm>
            <a:off x="114300" y="-466725"/>
            <a:ext cx="4343400" cy="276225"/>
          </a:xfrm>
          <a:prstGeom prst="rect">
            <a:avLst/>
          </a:prstGeom>
          <a:noFill/>
          <a:ln w="9525">
            <a:noFill/>
            <a:miter lim="800000"/>
            <a:headEnd/>
            <a:tailEnd/>
          </a:ln>
        </p:spPr>
        <p:txBody>
          <a:bodyPr>
            <a:spAutoFit/>
          </a:bodyPr>
          <a:lstStyle/>
          <a:p>
            <a:r>
              <a:rPr lang="en-US" sz="1200">
                <a:latin typeface="Calibri" pitchFamily="34" charset="0"/>
              </a:rPr>
              <a:t>FRAMEWORK FOR DEVELOPMENT REVIEW - TRANSPORTATION</a:t>
            </a:r>
          </a:p>
        </p:txBody>
      </p:sp>
      <p:pic>
        <p:nvPicPr>
          <p:cNvPr id="18438" name="Picture 7" descr="SHA-Booklet-streetscape.jpg"/>
          <p:cNvPicPr>
            <a:picLocks noChangeAspect="1"/>
          </p:cNvPicPr>
          <p:nvPr/>
        </p:nvPicPr>
        <p:blipFill>
          <a:blip r:embed="rId2" cstate="print"/>
          <a:srcRect/>
          <a:stretch>
            <a:fillRect/>
          </a:stretch>
        </p:blipFill>
        <p:spPr bwMode="auto">
          <a:xfrm>
            <a:off x="4528931" y="677333"/>
            <a:ext cx="4660352" cy="6122974"/>
          </a:xfrm>
          <a:prstGeom prst="rect">
            <a:avLst/>
          </a:prstGeom>
          <a:noFill/>
          <a:ln w="9525">
            <a:solidFill>
              <a:schemeClr val="tx1"/>
            </a:solidFill>
            <a:miter lim="800000"/>
            <a:headEnd/>
            <a:tailEnd/>
          </a:ln>
        </p:spPr>
      </p:pic>
      <p:sp>
        <p:nvSpPr>
          <p:cNvPr id="3" name="Text Placeholder 2"/>
          <p:cNvSpPr>
            <a:spLocks noGrp="1"/>
          </p:cNvSpPr>
          <p:nvPr>
            <p:ph type="body" sz="quarter" idx="10"/>
          </p:nvPr>
        </p:nvSpPr>
        <p:spPr>
          <a:xfrm>
            <a:off x="457200" y="965200"/>
            <a:ext cx="3962400" cy="5648325"/>
          </a:xfrm>
        </p:spPr>
        <p:txBody>
          <a:bodyPr/>
          <a:lstStyle/>
          <a:p>
            <a:pPr marL="0" indent="0">
              <a:buNone/>
            </a:pPr>
            <a:r>
              <a:rPr lang="en-US" sz="1600" b="1" dirty="0" smtClean="0"/>
              <a:t>Complete Streets – Application Along South Huntington:</a:t>
            </a:r>
          </a:p>
          <a:p>
            <a:pPr eaLnBrk="0" hangingPunct="0">
              <a:buFontTx/>
              <a:buChar char="•"/>
              <a:tabLst>
                <a:tab pos="228600" algn="l"/>
              </a:tabLst>
            </a:pPr>
            <a:r>
              <a:rPr lang="en-US" sz="1600" dirty="0">
                <a:ea typeface="Calibri" pitchFamily="34" charset="0"/>
                <a:cs typeface="Times New Roman" pitchFamily="18" charset="0"/>
              </a:rPr>
              <a:t>Development of a consistent tree/landscaping zone at back of sidewalk</a:t>
            </a:r>
          </a:p>
          <a:p>
            <a:pPr eaLnBrk="0" hangingPunct="0">
              <a:buFontTx/>
              <a:buChar char="•"/>
              <a:tabLst>
                <a:tab pos="228600" algn="l"/>
              </a:tabLst>
            </a:pPr>
            <a:r>
              <a:rPr lang="en-US" sz="1600" dirty="0" smtClean="0">
                <a:ea typeface="Calibri" pitchFamily="34" charset="0"/>
                <a:cs typeface="Times New Roman" pitchFamily="18" charset="0"/>
              </a:rPr>
              <a:t>Protect/improve </a:t>
            </a:r>
            <a:r>
              <a:rPr lang="en-US" sz="1600" dirty="0">
                <a:ea typeface="Calibri" pitchFamily="34" charset="0"/>
                <a:cs typeface="Times New Roman" pitchFamily="18" charset="0"/>
              </a:rPr>
              <a:t>on-road bike lanes </a:t>
            </a:r>
          </a:p>
          <a:p>
            <a:pPr eaLnBrk="0" hangingPunct="0">
              <a:buFontTx/>
              <a:buChar char="•"/>
              <a:tabLst>
                <a:tab pos="228600" algn="l"/>
              </a:tabLst>
            </a:pPr>
            <a:r>
              <a:rPr lang="en-US" sz="1600" dirty="0" smtClean="0">
                <a:ea typeface="Calibri" pitchFamily="34" charset="0"/>
                <a:cs typeface="Times New Roman" pitchFamily="18" charset="0"/>
              </a:rPr>
              <a:t>Provide </a:t>
            </a:r>
            <a:r>
              <a:rPr lang="en-US" sz="1600" dirty="0">
                <a:ea typeface="Calibri" pitchFamily="34" charset="0"/>
                <a:cs typeface="Times New Roman" pitchFamily="18" charset="0"/>
              </a:rPr>
              <a:t>widened sidewalks where desired </a:t>
            </a:r>
          </a:p>
          <a:p>
            <a:pPr eaLnBrk="0" hangingPunct="0">
              <a:buFontTx/>
              <a:buChar char="•"/>
              <a:tabLst>
                <a:tab pos="228600" algn="l"/>
              </a:tabLst>
            </a:pPr>
            <a:r>
              <a:rPr lang="en-US" sz="1600" dirty="0" smtClean="0">
                <a:ea typeface="Calibri" pitchFamily="34" charset="0"/>
                <a:cs typeface="Times New Roman" pitchFamily="18" charset="0"/>
              </a:rPr>
              <a:t>Enhance </a:t>
            </a:r>
            <a:r>
              <a:rPr lang="en-US" sz="1600" dirty="0">
                <a:ea typeface="Calibri" pitchFamily="34" charset="0"/>
                <a:cs typeface="Times New Roman" pitchFamily="18" charset="0"/>
              </a:rPr>
              <a:t>transit stops to improve conditions for waiting passengers</a:t>
            </a:r>
          </a:p>
          <a:p>
            <a:pPr eaLnBrk="0" hangingPunct="0">
              <a:buFontTx/>
              <a:buChar char="•"/>
              <a:tabLst>
                <a:tab pos="228600" algn="l"/>
              </a:tabLst>
            </a:pPr>
            <a:r>
              <a:rPr lang="en-US" sz="1600" dirty="0" smtClean="0">
                <a:ea typeface="Calibri" pitchFamily="34" charset="0"/>
                <a:cs typeface="Times New Roman" pitchFamily="18" charset="0"/>
              </a:rPr>
              <a:t>Upgrade </a:t>
            </a:r>
            <a:r>
              <a:rPr lang="en-US" sz="1600" dirty="0">
                <a:ea typeface="Calibri" pitchFamily="34" charset="0"/>
                <a:cs typeface="Times New Roman" pitchFamily="18" charset="0"/>
              </a:rPr>
              <a:t>light fixtures</a:t>
            </a:r>
          </a:p>
          <a:p>
            <a:pPr eaLnBrk="0" hangingPunct="0">
              <a:buFontTx/>
              <a:buChar char="•"/>
              <a:tabLst>
                <a:tab pos="228600" algn="l"/>
              </a:tabLst>
            </a:pPr>
            <a:r>
              <a:rPr lang="en-US" sz="1600" dirty="0" smtClean="0">
                <a:ea typeface="Calibri" pitchFamily="34" charset="0"/>
                <a:cs typeface="Times New Roman" pitchFamily="18" charset="0"/>
              </a:rPr>
              <a:t>Minimize/consolidate </a:t>
            </a:r>
            <a:r>
              <a:rPr lang="en-US" sz="1600" dirty="0">
                <a:ea typeface="Calibri" pitchFamily="34" charset="0"/>
                <a:cs typeface="Times New Roman" pitchFamily="18" charset="0"/>
              </a:rPr>
              <a:t>curb-cuts for driveways</a:t>
            </a:r>
          </a:p>
          <a:p>
            <a:endParaRPr lang="en-US" sz="1600" dirty="0"/>
          </a:p>
        </p:txBody>
      </p:sp>
      <p:sp>
        <p:nvSpPr>
          <p:cNvPr id="2" name="Title 1"/>
          <p:cNvSpPr>
            <a:spLocks noGrp="1"/>
          </p:cNvSpPr>
          <p:nvPr>
            <p:ph type="title"/>
          </p:nvPr>
        </p:nvSpPr>
        <p:spPr/>
        <p:txBody>
          <a:bodyPr/>
          <a:lstStyle/>
          <a:p>
            <a:r>
              <a:rPr lang="en-US" dirty="0" smtClean="0"/>
              <a:t>2013 Framework</a:t>
            </a:r>
            <a:endParaRPr lang="en-US" dirty="0"/>
          </a:p>
        </p:txBody>
      </p:sp>
      <p:sp>
        <p:nvSpPr>
          <p:cNvPr id="4" name="Text Placeholder 3"/>
          <p:cNvSpPr>
            <a:spLocks noGrp="1"/>
          </p:cNvSpPr>
          <p:nvPr>
            <p:ph type="body" sz="quarter" idx="11"/>
          </p:nvPr>
        </p:nvSpPr>
        <p:spPr/>
        <p:txBody>
          <a:bodyPr/>
          <a:lstStyle/>
          <a:p>
            <a:r>
              <a:rPr lang="en-US" dirty="0" smtClean="0"/>
              <a:t>Transportation</a:t>
            </a:r>
            <a:endParaRPr lang="en-US" dirty="0"/>
          </a:p>
        </p:txBody>
      </p:sp>
    </p:spTree>
    <p:extLst>
      <p:ext uri="{BB962C8B-B14F-4D97-AF65-F5344CB8AC3E}">
        <p14:creationId xmlns="" xmlns:p14="http://schemas.microsoft.com/office/powerpoint/2010/main" val="31128197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smtClean="0"/>
              <a:t>2013 Framework</a:t>
            </a:r>
            <a:endParaRPr lang="en-US" dirty="0"/>
          </a:p>
        </p:txBody>
      </p:sp>
      <p:sp>
        <p:nvSpPr>
          <p:cNvPr id="3" name="Text Placeholder 2"/>
          <p:cNvSpPr>
            <a:spLocks noGrp="1"/>
          </p:cNvSpPr>
          <p:nvPr>
            <p:ph type="body" sz="quarter" idx="11"/>
          </p:nvPr>
        </p:nvSpPr>
        <p:spPr/>
        <p:txBody>
          <a:bodyPr/>
          <a:lstStyle/>
          <a:p>
            <a:r>
              <a:rPr lang="en-US" dirty="0" smtClean="0"/>
              <a:t>Implementation Table with Public Benefits</a:t>
            </a:r>
            <a:endParaRPr lang="en-US" dirty="0"/>
          </a:p>
        </p:txBody>
      </p:sp>
      <p:pic>
        <p:nvPicPr>
          <p:cNvPr id="1027" name="Picture 3"/>
          <p:cNvPicPr>
            <a:picLocks noChangeAspect="1" noChangeArrowheads="1"/>
          </p:cNvPicPr>
          <p:nvPr/>
        </p:nvPicPr>
        <p:blipFill>
          <a:blip r:embed="rId3"/>
          <a:srcRect l="24128" t="19457" r="23081" b="16667"/>
          <a:stretch>
            <a:fillRect/>
          </a:stretch>
        </p:blipFill>
        <p:spPr bwMode="auto">
          <a:xfrm>
            <a:off x="287080" y="1014710"/>
            <a:ext cx="8484780" cy="5774882"/>
          </a:xfrm>
          <a:prstGeom prst="rect">
            <a:avLst/>
          </a:prstGeom>
          <a:noFill/>
          <a:ln w="9525">
            <a:noFill/>
            <a:miter lim="800000"/>
            <a:headEnd/>
            <a:tailEnd/>
          </a:ln>
          <a:effectLst/>
        </p:spPr>
      </p:pic>
      <p:sp>
        <p:nvSpPr>
          <p:cNvPr id="4" name="Rectangle 3"/>
          <p:cNvSpPr/>
          <p:nvPr/>
        </p:nvSpPr>
        <p:spPr>
          <a:xfrm>
            <a:off x="396044" y="1094700"/>
            <a:ext cx="8290756" cy="466725"/>
          </a:xfrm>
          <a:prstGeom prst="rect">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5869778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02</a:t>
            </a:r>
            <a:endParaRPr lang="en-US" dirty="0"/>
          </a:p>
        </p:txBody>
      </p:sp>
      <p:sp>
        <p:nvSpPr>
          <p:cNvPr id="5" name="Text Placeholder 4"/>
          <p:cNvSpPr>
            <a:spLocks noGrp="1"/>
          </p:cNvSpPr>
          <p:nvPr>
            <p:ph type="body" sz="quarter" idx="11"/>
          </p:nvPr>
        </p:nvSpPr>
        <p:spPr/>
        <p:txBody>
          <a:bodyPr/>
          <a:lstStyle/>
          <a:p>
            <a:r>
              <a:rPr lang="en-US" altLang="ja-JP" dirty="0"/>
              <a:t>WHERE ARE WE TODAY?</a:t>
            </a:r>
          </a:p>
        </p:txBody>
      </p:sp>
      <p:pic>
        <p:nvPicPr>
          <p:cNvPr id="6" name="Picture 5"/>
          <p:cNvPicPr>
            <a:picLocks noChangeAspect="1"/>
          </p:cNvPicPr>
          <p:nvPr/>
        </p:nvPicPr>
        <p:blipFill rotWithShape="1">
          <a:blip r:embed="rId2" cstate="print">
            <a:extLst>
              <a:ext uri="{28A0092B-C50C-407E-A947-70E740481C1C}">
                <a14:useLocalDpi xmlns="" xmlns:a14="http://schemas.microsoft.com/office/drawing/2010/main" val="0"/>
              </a:ext>
            </a:extLst>
          </a:blip>
          <a:srcRect t="21901" b="15300"/>
          <a:stretch/>
        </p:blipFill>
        <p:spPr>
          <a:xfrm>
            <a:off x="-103367" y="3719513"/>
            <a:ext cx="6046967" cy="2847975"/>
          </a:xfrm>
          <a:prstGeom prst="rect">
            <a:avLst/>
          </a:prstGeom>
        </p:spPr>
      </p:pic>
    </p:spTree>
    <p:extLst>
      <p:ext uri="{BB962C8B-B14F-4D97-AF65-F5344CB8AC3E}">
        <p14:creationId xmlns="" xmlns:p14="http://schemas.microsoft.com/office/powerpoint/2010/main" val="14522967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srcRect l="17944" t="16194" r="19168" b="23737"/>
          <a:stretch/>
        </p:blipFill>
        <p:spPr bwMode="auto">
          <a:xfrm>
            <a:off x="443552" y="875225"/>
            <a:ext cx="8229600" cy="4421394"/>
          </a:xfrm>
          <a:prstGeom prst="rect">
            <a:avLst/>
          </a:prstGeom>
          <a:noFill/>
          <a:ln w="9525">
            <a:noFill/>
            <a:miter lim="800000"/>
            <a:headEnd/>
            <a:tailEnd/>
          </a:ln>
          <a:effectLst/>
        </p:spPr>
      </p:pic>
      <p:sp>
        <p:nvSpPr>
          <p:cNvPr id="4" name="TextBox 3"/>
          <p:cNvSpPr txBox="1"/>
          <p:nvPr/>
        </p:nvSpPr>
        <p:spPr>
          <a:xfrm>
            <a:off x="403086" y="5369240"/>
            <a:ext cx="8413367" cy="646331"/>
          </a:xfrm>
          <a:prstGeom prst="rect">
            <a:avLst/>
          </a:prstGeom>
          <a:solidFill>
            <a:schemeClr val="bg1"/>
          </a:solidFill>
        </p:spPr>
        <p:txBody>
          <a:bodyPr wrap="square" rtlCol="0">
            <a:spAutoFit/>
          </a:bodyPr>
          <a:lstStyle/>
          <a:p>
            <a:r>
              <a:rPr lang="en-US" dirty="0" smtClean="0"/>
              <a:t>2013 MBTA Key Bus Routes Improvement Program Changes:</a:t>
            </a:r>
          </a:p>
          <a:p>
            <a:r>
              <a:rPr lang="en-US" dirty="0" smtClean="0"/>
              <a:t>Shelters, benches, trash cans, bus stop elimination, relocation and spacing</a:t>
            </a:r>
            <a:endParaRPr lang="en-US" dirty="0"/>
          </a:p>
        </p:txBody>
      </p:sp>
      <p:sp>
        <p:nvSpPr>
          <p:cNvPr id="3" name="Title 2"/>
          <p:cNvSpPr>
            <a:spLocks noGrp="1"/>
          </p:cNvSpPr>
          <p:nvPr>
            <p:ph type="title"/>
          </p:nvPr>
        </p:nvSpPr>
        <p:spPr>
          <a:prstGeom prst="rect">
            <a:avLst/>
          </a:prstGeom>
        </p:spPr>
        <p:txBody>
          <a:bodyPr/>
          <a:lstStyle/>
          <a:p>
            <a:r>
              <a:rPr lang="en-US" dirty="0" smtClean="0"/>
              <a:t>Current Conditions &amp; Outcomes Since Framework</a:t>
            </a:r>
            <a:endParaRPr lang="en-US" dirty="0"/>
          </a:p>
        </p:txBody>
      </p:sp>
    </p:spTree>
    <p:extLst>
      <p:ext uri="{BB962C8B-B14F-4D97-AF65-F5344CB8AC3E}">
        <p14:creationId xmlns="" xmlns:p14="http://schemas.microsoft.com/office/powerpoint/2010/main" val="16478628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l="32083" t="4815" r="32083" b="9259"/>
          <a:stretch>
            <a:fillRect/>
          </a:stretch>
        </p:blipFill>
        <p:spPr bwMode="auto">
          <a:xfrm>
            <a:off x="4663441" y="865911"/>
            <a:ext cx="4023360" cy="5426858"/>
          </a:xfrm>
          <a:prstGeom prst="rect">
            <a:avLst/>
          </a:prstGeom>
          <a:noFill/>
          <a:ln w="9525">
            <a:noFill/>
            <a:miter lim="800000"/>
            <a:headEnd/>
            <a:tailEnd/>
          </a:ln>
          <a:effectLst/>
        </p:spPr>
      </p:pic>
      <p:sp>
        <p:nvSpPr>
          <p:cNvPr id="6" name="TextBox 5"/>
          <p:cNvSpPr txBox="1"/>
          <p:nvPr/>
        </p:nvSpPr>
        <p:spPr>
          <a:xfrm>
            <a:off x="372141" y="6331616"/>
            <a:ext cx="3958814" cy="307777"/>
          </a:xfrm>
          <a:prstGeom prst="rect">
            <a:avLst/>
          </a:prstGeom>
          <a:noFill/>
        </p:spPr>
        <p:txBody>
          <a:bodyPr wrap="square" rtlCol="0">
            <a:spAutoFit/>
          </a:bodyPr>
          <a:lstStyle/>
          <a:p>
            <a:r>
              <a:rPr lang="en-US" sz="1400" dirty="0" smtClean="0">
                <a:latin typeface="Franklin Gothic Book" panose="020B0503020102020204" pitchFamily="34" charset="0"/>
              </a:rPr>
              <a:t>Goddard </a:t>
            </a:r>
            <a:r>
              <a:rPr lang="en-US" sz="1400" dirty="0">
                <a:latin typeface="Franklin Gothic Book" panose="020B0503020102020204" pitchFamily="34" charset="0"/>
              </a:rPr>
              <a:t>House</a:t>
            </a:r>
            <a:r>
              <a:rPr lang="en-US" sz="1400" dirty="0" smtClean="0">
                <a:latin typeface="Franklin Gothic Book" panose="020B0503020102020204" pitchFamily="34" charset="0"/>
              </a:rPr>
              <a:t> officially vacated</a:t>
            </a:r>
            <a:endParaRPr lang="en-US" sz="1400" dirty="0">
              <a:latin typeface="Franklin Gothic Book" panose="020B0503020102020204" pitchFamily="34" charset="0"/>
            </a:endParaRPr>
          </a:p>
        </p:txBody>
      </p:sp>
      <p:sp>
        <p:nvSpPr>
          <p:cNvPr id="3" name="Title 2"/>
          <p:cNvSpPr>
            <a:spLocks noGrp="1"/>
          </p:cNvSpPr>
          <p:nvPr>
            <p:ph type="title"/>
          </p:nvPr>
        </p:nvSpPr>
        <p:spPr>
          <a:prstGeom prst="rect">
            <a:avLst/>
          </a:prstGeom>
        </p:spPr>
        <p:txBody>
          <a:bodyPr/>
          <a:lstStyle/>
          <a:p>
            <a:r>
              <a:rPr lang="en-US" dirty="0" smtClean="0"/>
              <a:t>Current Conditions</a:t>
            </a:r>
            <a:endParaRPr lang="en-US" dirty="0"/>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7200" y="865912"/>
            <a:ext cx="4067511" cy="5423347"/>
          </a:xfrm>
          <a:prstGeom prst="rect">
            <a:avLst/>
          </a:prstGeom>
        </p:spPr>
      </p:pic>
    </p:spTree>
    <p:extLst>
      <p:ext uri="{BB962C8B-B14F-4D97-AF65-F5344CB8AC3E}">
        <p14:creationId xmlns="" xmlns:p14="http://schemas.microsoft.com/office/powerpoint/2010/main" val="37107108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18333" t="5185" r="17917" b="9630"/>
          <a:stretch>
            <a:fillRect/>
          </a:stretch>
        </p:blipFill>
        <p:spPr bwMode="auto">
          <a:xfrm>
            <a:off x="0" y="3381188"/>
            <a:ext cx="4828430" cy="3629212"/>
          </a:xfrm>
          <a:prstGeom prst="rect">
            <a:avLst/>
          </a:prstGeom>
          <a:noFill/>
          <a:ln w="9525">
            <a:noFill/>
            <a:miter lim="800000"/>
            <a:headEnd/>
            <a:tailEnd/>
          </a:ln>
          <a:effectLst/>
        </p:spPr>
      </p:pic>
      <p:sp>
        <p:nvSpPr>
          <p:cNvPr id="5" name="TextBox 4"/>
          <p:cNvSpPr txBox="1"/>
          <p:nvPr/>
        </p:nvSpPr>
        <p:spPr>
          <a:xfrm>
            <a:off x="4800600" y="6596390"/>
            <a:ext cx="2514600" cy="261610"/>
          </a:xfrm>
          <a:prstGeom prst="rect">
            <a:avLst/>
          </a:prstGeom>
          <a:noFill/>
        </p:spPr>
        <p:txBody>
          <a:bodyPr wrap="square" rtlCol="0">
            <a:spAutoFit/>
          </a:bodyPr>
          <a:lstStyle/>
          <a:p>
            <a:r>
              <a:rPr lang="en-US" sz="1100" dirty="0" smtClean="0"/>
              <a:t>VA Façade Renovation</a:t>
            </a:r>
            <a:endParaRPr lang="en-US" sz="1100" dirty="0"/>
          </a:p>
        </p:txBody>
      </p:sp>
      <p:sp>
        <p:nvSpPr>
          <p:cNvPr id="6" name="TextBox 5"/>
          <p:cNvSpPr txBox="1"/>
          <p:nvPr/>
        </p:nvSpPr>
        <p:spPr>
          <a:xfrm>
            <a:off x="4800600" y="1066800"/>
            <a:ext cx="3733800" cy="261610"/>
          </a:xfrm>
          <a:prstGeom prst="rect">
            <a:avLst/>
          </a:prstGeom>
          <a:noFill/>
        </p:spPr>
        <p:txBody>
          <a:bodyPr wrap="square" rtlCol="0">
            <a:spAutoFit/>
          </a:bodyPr>
          <a:lstStyle/>
          <a:p>
            <a:r>
              <a:rPr lang="en-US" sz="1100" dirty="0" smtClean="0"/>
              <a:t>VA standalone parking garage w/ armed gate entrance</a:t>
            </a:r>
            <a:endParaRPr lang="en-US" sz="1100" dirty="0"/>
          </a:p>
        </p:txBody>
      </p:sp>
      <p:pic>
        <p:nvPicPr>
          <p:cNvPr id="2052" name="Picture 4"/>
          <p:cNvPicPr preferRelativeResize="0">
            <a:picLocks noChangeArrowheads="1"/>
          </p:cNvPicPr>
          <p:nvPr/>
        </p:nvPicPr>
        <p:blipFill>
          <a:blip r:embed="rId3" cstate="print"/>
          <a:srcRect l="17098" t="22981" r="23369" b="22606"/>
          <a:stretch>
            <a:fillRect/>
          </a:stretch>
        </p:blipFill>
        <p:spPr bwMode="auto">
          <a:xfrm>
            <a:off x="0" y="914400"/>
            <a:ext cx="4828032" cy="25146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4" cstate="print"/>
          <a:srcRect l="32083" t="5185" r="32083" b="8889"/>
          <a:stretch>
            <a:fillRect/>
          </a:stretch>
        </p:blipFill>
        <p:spPr bwMode="auto">
          <a:xfrm>
            <a:off x="5943600" y="1676400"/>
            <a:ext cx="3200400" cy="4316818"/>
          </a:xfrm>
          <a:prstGeom prst="rect">
            <a:avLst/>
          </a:prstGeom>
          <a:noFill/>
          <a:ln w="9525">
            <a:noFill/>
            <a:miter lim="800000"/>
            <a:headEnd/>
            <a:tailEnd/>
          </a:ln>
          <a:effectLst/>
        </p:spPr>
      </p:pic>
      <p:sp>
        <p:nvSpPr>
          <p:cNvPr id="11" name="TextBox 10"/>
          <p:cNvSpPr txBox="1"/>
          <p:nvPr/>
        </p:nvSpPr>
        <p:spPr>
          <a:xfrm>
            <a:off x="5867400" y="5986790"/>
            <a:ext cx="2514600" cy="261610"/>
          </a:xfrm>
          <a:prstGeom prst="rect">
            <a:avLst/>
          </a:prstGeom>
          <a:noFill/>
        </p:spPr>
        <p:txBody>
          <a:bodyPr wrap="square" rtlCol="0">
            <a:spAutoFit/>
          </a:bodyPr>
          <a:lstStyle/>
          <a:p>
            <a:r>
              <a:rPr lang="en-US" sz="1100" dirty="0" smtClean="0"/>
              <a:t>Olmsted Place under construction</a:t>
            </a:r>
            <a:endParaRPr lang="en-US" sz="1100" dirty="0"/>
          </a:p>
        </p:txBody>
      </p:sp>
      <p:sp>
        <p:nvSpPr>
          <p:cNvPr id="3" name="Title 2"/>
          <p:cNvSpPr>
            <a:spLocks noGrp="1"/>
          </p:cNvSpPr>
          <p:nvPr>
            <p:ph type="title"/>
          </p:nvPr>
        </p:nvSpPr>
        <p:spPr>
          <a:prstGeom prst="rect">
            <a:avLst/>
          </a:prstGeom>
        </p:spPr>
        <p:txBody>
          <a:bodyPr/>
          <a:lstStyle/>
          <a:p>
            <a:r>
              <a:rPr lang="en-US" dirty="0"/>
              <a:t>Current Conditions</a:t>
            </a:r>
          </a:p>
        </p:txBody>
      </p:sp>
    </p:spTree>
    <p:extLst>
      <p:ext uri="{BB962C8B-B14F-4D97-AF65-F5344CB8AC3E}">
        <p14:creationId xmlns="" xmlns:p14="http://schemas.microsoft.com/office/powerpoint/2010/main" val="36585155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57199" y="763326"/>
            <a:ext cx="5861713" cy="5850200"/>
          </a:xfrm>
          <a:prstGeom prst="rect">
            <a:avLst/>
          </a:prstGeom>
        </p:spPr>
        <p:txBody>
          <a:bodyPr/>
          <a:lstStyle/>
          <a:p>
            <a:pPr>
              <a:lnSpc>
                <a:spcPct val="100000"/>
              </a:lnSpc>
              <a:spcBef>
                <a:spcPts val="0"/>
              </a:spcBef>
            </a:pPr>
            <a:r>
              <a:rPr lang="en-US" dirty="0" smtClean="0"/>
              <a:t>161 S. Huntington Avenue approved Nov 2012</a:t>
            </a:r>
          </a:p>
          <a:p>
            <a:pPr marL="519113" indent="-519113">
              <a:lnSpc>
                <a:spcPct val="100000"/>
              </a:lnSpc>
              <a:spcBef>
                <a:spcPts val="0"/>
              </a:spcBef>
              <a:buNone/>
            </a:pPr>
            <a:r>
              <a:rPr lang="en-US" dirty="0" smtClean="0"/>
              <a:t>	-</a:t>
            </a:r>
            <a:r>
              <a:rPr lang="en-US" sz="1800" dirty="0" smtClean="0"/>
              <a:t>Under construction</a:t>
            </a:r>
          </a:p>
          <a:p>
            <a:pPr marL="519113" indent="-519113">
              <a:lnSpc>
                <a:spcPct val="100000"/>
              </a:lnSpc>
              <a:spcBef>
                <a:spcPts val="0"/>
              </a:spcBef>
              <a:buNone/>
            </a:pPr>
            <a:r>
              <a:rPr lang="en-US" sz="1800" dirty="0" smtClean="0"/>
              <a:t>	- View corridor to Emerald Necklace through the lobby</a:t>
            </a:r>
          </a:p>
          <a:p>
            <a:pPr marL="519113" indent="-519113">
              <a:lnSpc>
                <a:spcPct val="100000"/>
              </a:lnSpc>
              <a:spcBef>
                <a:spcPts val="0"/>
              </a:spcBef>
              <a:buNone/>
            </a:pPr>
            <a:endParaRPr lang="en-US" dirty="0" smtClean="0"/>
          </a:p>
          <a:p>
            <a:r>
              <a:rPr lang="en-US" dirty="0" smtClean="0"/>
              <a:t>105 S. Huntington approved June 2013</a:t>
            </a:r>
          </a:p>
          <a:p>
            <a:pPr lvl="1">
              <a:buNone/>
            </a:pPr>
            <a:r>
              <a:rPr lang="en-US" dirty="0" smtClean="0"/>
              <a:t>-Still on track </a:t>
            </a:r>
          </a:p>
          <a:p>
            <a:pPr marL="519113" lvl="1" indent="-61913">
              <a:buNone/>
            </a:pPr>
            <a:r>
              <a:rPr lang="en-US" dirty="0" smtClean="0"/>
              <a:t>-Public Improvement Commission (PIC) approval in Feb 2015 for curb and sidewalk reconstruction, new and relocated specialty pavement, street lights, street trees, hydrants, driveways, retaining walls and electric vehicle charging stations</a:t>
            </a:r>
          </a:p>
          <a:p>
            <a:endParaRPr lang="en-US" dirty="0" smtClean="0"/>
          </a:p>
          <a:p>
            <a:r>
              <a:rPr lang="en-US" dirty="0" smtClean="0"/>
              <a:t>Key Routes (39 Bus) changes made</a:t>
            </a:r>
          </a:p>
          <a:p>
            <a:pPr marL="519113" lvl="1" indent="-61913">
              <a:buNone/>
            </a:pPr>
            <a:r>
              <a:rPr lang="en-US" dirty="0" smtClean="0"/>
              <a:t>-Shelters, benches, trash cans, bus stop elimination, relocation and spacing</a:t>
            </a:r>
          </a:p>
          <a:p>
            <a:pPr lvl="1"/>
            <a:endParaRPr lang="en-US" dirty="0" smtClean="0"/>
          </a:p>
          <a:p>
            <a:r>
              <a:rPr lang="en-US" dirty="0" smtClean="0"/>
              <a:t>New discussions with MSPCA re: wall via Boston Transportation Department’s  (BTD) “JP/South/Hyde/Jackson Design Projects”</a:t>
            </a:r>
          </a:p>
          <a:p>
            <a:endParaRPr lang="en-US" dirty="0"/>
          </a:p>
        </p:txBody>
      </p:sp>
      <p:sp>
        <p:nvSpPr>
          <p:cNvPr id="2" name="Title 1"/>
          <p:cNvSpPr>
            <a:spLocks noGrp="1"/>
          </p:cNvSpPr>
          <p:nvPr>
            <p:ph type="title"/>
          </p:nvPr>
        </p:nvSpPr>
        <p:spPr>
          <a:prstGeom prst="rect">
            <a:avLst/>
          </a:prstGeom>
        </p:spPr>
        <p:txBody>
          <a:bodyPr/>
          <a:lstStyle/>
          <a:p>
            <a:r>
              <a:rPr lang="en-US" altLang="ja-JP" dirty="0" smtClean="0"/>
              <a:t>Outcomes since Framework Implementation</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smtClean="0"/>
              <a:t>Agenda</a:t>
            </a:r>
            <a:endParaRPr lang="en-US" dirty="0"/>
          </a:p>
        </p:txBody>
      </p:sp>
      <p:sp>
        <p:nvSpPr>
          <p:cNvPr id="3" name="Text Placeholder 2"/>
          <p:cNvSpPr>
            <a:spLocks noGrp="1"/>
          </p:cNvSpPr>
          <p:nvPr>
            <p:ph type="body" sz="quarter" idx="4294967295"/>
          </p:nvPr>
        </p:nvSpPr>
        <p:spPr>
          <a:xfrm>
            <a:off x="270944" y="763588"/>
            <a:ext cx="7416800" cy="5849937"/>
          </a:xfrm>
          <a:prstGeom prst="rect">
            <a:avLst/>
          </a:prstGeom>
        </p:spPr>
        <p:txBody>
          <a:bodyPr/>
          <a:lstStyle/>
          <a:p>
            <a:pPr marL="0" indent="0">
              <a:buNone/>
            </a:pPr>
            <a:r>
              <a:rPr lang="en-US" altLang="ja-JP" sz="1600" dirty="0" smtClean="0"/>
              <a:t>01. WHAT </a:t>
            </a:r>
            <a:r>
              <a:rPr lang="en-US" altLang="ja-JP" sz="1600" dirty="0"/>
              <a:t>WE HAVE DONE?</a:t>
            </a:r>
          </a:p>
          <a:p>
            <a:pPr marL="0" indent="0">
              <a:buNone/>
            </a:pPr>
            <a:r>
              <a:rPr lang="en-US" altLang="ja-JP" sz="1600" dirty="0"/>
              <a:t>	</a:t>
            </a:r>
            <a:r>
              <a:rPr lang="en-US" altLang="ja-JP" sz="1600" dirty="0" smtClean="0"/>
              <a:t>Public process</a:t>
            </a:r>
            <a:endParaRPr lang="en-US" altLang="ja-JP" sz="1600" dirty="0"/>
          </a:p>
          <a:p>
            <a:pPr marL="0" indent="0">
              <a:buNone/>
            </a:pPr>
            <a:r>
              <a:rPr lang="en-US" altLang="ja-JP" sz="1600" dirty="0"/>
              <a:t>	</a:t>
            </a:r>
            <a:r>
              <a:rPr lang="en-US" altLang="ja-JP" sz="1600" dirty="0" smtClean="0"/>
              <a:t>Framework </a:t>
            </a:r>
            <a:r>
              <a:rPr lang="en-US" altLang="ja-JP" sz="1600" dirty="0"/>
              <a:t>for Future Development </a:t>
            </a:r>
            <a:r>
              <a:rPr lang="en-US" altLang="ja-JP" sz="1600" dirty="0" smtClean="0"/>
              <a:t>Review (2013)</a:t>
            </a:r>
          </a:p>
          <a:p>
            <a:pPr marL="0" indent="0">
              <a:buNone/>
            </a:pPr>
            <a:endParaRPr lang="en-US" altLang="ja-JP" sz="1600" dirty="0" smtClean="0"/>
          </a:p>
          <a:p>
            <a:pPr marL="0" indent="0">
              <a:buNone/>
            </a:pPr>
            <a:r>
              <a:rPr lang="en-US" altLang="ja-JP" sz="1600" dirty="0" smtClean="0"/>
              <a:t>02. WHERE </a:t>
            </a:r>
            <a:r>
              <a:rPr lang="en-US" altLang="ja-JP" sz="1600" dirty="0"/>
              <a:t>ARE WE TODAY?</a:t>
            </a:r>
          </a:p>
          <a:p>
            <a:pPr marL="0" indent="0">
              <a:buNone/>
            </a:pPr>
            <a:r>
              <a:rPr lang="en-US" altLang="ja-JP" sz="1600" dirty="0"/>
              <a:t>	</a:t>
            </a:r>
            <a:r>
              <a:rPr lang="en-US" altLang="ja-JP" sz="1600" dirty="0" smtClean="0"/>
              <a:t>Current conditions &amp; outcomes </a:t>
            </a:r>
            <a:r>
              <a:rPr lang="en-US" altLang="ja-JP" sz="1600" dirty="0"/>
              <a:t>since </a:t>
            </a:r>
            <a:r>
              <a:rPr lang="en-US" altLang="ja-JP" sz="1600" dirty="0" smtClean="0"/>
              <a:t>framework implementation</a:t>
            </a:r>
          </a:p>
          <a:p>
            <a:pPr marL="0" indent="0">
              <a:buNone/>
            </a:pPr>
            <a:endParaRPr lang="en-US" altLang="ja-JP" sz="1600" dirty="0"/>
          </a:p>
          <a:p>
            <a:pPr marL="0" indent="0">
              <a:buNone/>
            </a:pPr>
            <a:r>
              <a:rPr lang="en-US" altLang="ja-JP" sz="1600" dirty="0" smtClean="0"/>
              <a:t>03. WHERE </a:t>
            </a:r>
            <a:r>
              <a:rPr lang="en-US" altLang="ja-JP" sz="1600" dirty="0"/>
              <a:t>ARE WE GOING?</a:t>
            </a:r>
          </a:p>
          <a:p>
            <a:pPr marL="0" indent="0">
              <a:buNone/>
            </a:pPr>
            <a:r>
              <a:rPr lang="en-US" altLang="ja-JP" sz="1600" dirty="0"/>
              <a:t>	</a:t>
            </a:r>
            <a:r>
              <a:rPr lang="en-US" altLang="ja-JP" sz="1600" dirty="0" smtClean="0"/>
              <a:t>What </a:t>
            </a:r>
            <a:r>
              <a:rPr lang="en-US" altLang="ja-JP" sz="1600" dirty="0"/>
              <a:t>is </a:t>
            </a:r>
            <a:r>
              <a:rPr lang="en-US" altLang="ja-JP" sz="1600" dirty="0" smtClean="0"/>
              <a:t>zoning?</a:t>
            </a:r>
          </a:p>
          <a:p>
            <a:pPr marL="0" indent="0">
              <a:buNone/>
            </a:pPr>
            <a:r>
              <a:rPr lang="en-US" altLang="ja-JP" dirty="0" smtClean="0"/>
              <a:t>	</a:t>
            </a:r>
            <a:r>
              <a:rPr lang="en-US" altLang="ja-JP" sz="1600" dirty="0" smtClean="0"/>
              <a:t>What </a:t>
            </a:r>
            <a:r>
              <a:rPr lang="en-US" altLang="ja-JP" sz="1600" dirty="0"/>
              <a:t>can be </a:t>
            </a:r>
            <a:r>
              <a:rPr lang="en-US" altLang="ja-JP" sz="1600" dirty="0" smtClean="0"/>
              <a:t>zoned?</a:t>
            </a:r>
          </a:p>
          <a:p>
            <a:pPr marL="0" indent="0">
              <a:buNone/>
            </a:pPr>
            <a:r>
              <a:rPr lang="en-US" altLang="ja-JP" sz="1600" dirty="0" smtClean="0"/>
              <a:t>	What is the current zoning?</a:t>
            </a:r>
          </a:p>
          <a:p>
            <a:pPr marL="0" indent="0">
              <a:buNone/>
            </a:pPr>
            <a:r>
              <a:rPr lang="en-US" altLang="ja-JP" sz="1600" dirty="0" smtClean="0"/>
              <a:t>	Where are we heading?</a:t>
            </a:r>
          </a:p>
          <a:p>
            <a:pPr marL="0" indent="0">
              <a:buNone/>
            </a:pPr>
            <a:endParaRPr lang="en-US" altLang="ja-JP" sz="1600" dirty="0"/>
          </a:p>
          <a:p>
            <a:pPr marL="0" indent="0">
              <a:buNone/>
            </a:pPr>
            <a:r>
              <a:rPr lang="en-US" altLang="ja-JP" sz="1600" dirty="0" smtClean="0"/>
              <a:t>04. DISCUSSION</a:t>
            </a:r>
            <a:endParaRPr lang="en-US" altLang="ja-JP" sz="1600" dirty="0"/>
          </a:p>
          <a:p>
            <a:pPr marL="0" indent="0">
              <a:buNone/>
            </a:pPr>
            <a:r>
              <a:rPr lang="en-US" sz="1600" dirty="0"/>
              <a:t>	</a:t>
            </a:r>
            <a:r>
              <a:rPr lang="en-US" altLang="ja-JP" sz="1600" dirty="0"/>
              <a:t> </a:t>
            </a:r>
            <a:r>
              <a:rPr lang="en-US" altLang="ja-JP" sz="1600" dirty="0" smtClean="0"/>
              <a:t>Build </a:t>
            </a:r>
            <a:r>
              <a:rPr lang="en-US" altLang="ja-JP" sz="1600" dirty="0"/>
              <a:t>on the strength of the Framework</a:t>
            </a:r>
          </a:p>
          <a:p>
            <a:pPr marL="0" indent="0">
              <a:buNone/>
            </a:pPr>
            <a:r>
              <a:rPr lang="en-US" sz="1600" dirty="0"/>
              <a:t>	 </a:t>
            </a:r>
            <a:r>
              <a:rPr lang="en-US" sz="1600" dirty="0" smtClean="0"/>
              <a:t>What </a:t>
            </a:r>
            <a:r>
              <a:rPr lang="en-US" sz="1600" dirty="0"/>
              <a:t>have we missed?</a:t>
            </a:r>
          </a:p>
          <a:p>
            <a:pPr marL="0" indent="0">
              <a:buNone/>
            </a:pPr>
            <a:endParaRPr lang="en-US" sz="1600" dirty="0"/>
          </a:p>
        </p:txBody>
      </p:sp>
    </p:spTree>
    <p:extLst>
      <p:ext uri="{BB962C8B-B14F-4D97-AF65-F5344CB8AC3E}">
        <p14:creationId xmlns="" xmlns:p14="http://schemas.microsoft.com/office/powerpoint/2010/main" val="663510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03</a:t>
            </a:r>
            <a:endParaRPr lang="en-US" dirty="0"/>
          </a:p>
        </p:txBody>
      </p:sp>
      <p:sp>
        <p:nvSpPr>
          <p:cNvPr id="3" name="Text Placeholder 2"/>
          <p:cNvSpPr>
            <a:spLocks noGrp="1"/>
          </p:cNvSpPr>
          <p:nvPr>
            <p:ph type="body" sz="quarter" idx="11"/>
          </p:nvPr>
        </p:nvSpPr>
        <p:spPr/>
        <p:txBody>
          <a:bodyPr/>
          <a:lstStyle/>
          <a:p>
            <a:r>
              <a:rPr lang="en-US" altLang="ja-JP" dirty="0"/>
              <a:t>WHERE ARE WE GOING</a:t>
            </a:r>
            <a:r>
              <a:rPr lang="en-US" altLang="ja-JP" dirty="0" smtClean="0"/>
              <a:t>?</a:t>
            </a:r>
            <a:endParaRPr lang="en-US" altLang="ja-JP" dirty="0"/>
          </a:p>
        </p:txBody>
      </p:sp>
      <p:pic>
        <p:nvPicPr>
          <p:cNvPr id="4" name="Picture 3"/>
          <p:cNvPicPr>
            <a:picLocks noChangeAspect="1"/>
          </p:cNvPicPr>
          <p:nvPr/>
        </p:nvPicPr>
        <p:blipFill rotWithShape="1">
          <a:blip r:embed="rId2" cstate="print">
            <a:extLst>
              <a:ext uri="{28A0092B-C50C-407E-A947-70E740481C1C}">
                <a14:useLocalDpi xmlns="" xmlns:a14="http://schemas.microsoft.com/office/drawing/2010/main" val="0"/>
              </a:ext>
            </a:extLst>
          </a:blip>
          <a:srcRect t="15352" b="20682"/>
          <a:stretch/>
        </p:blipFill>
        <p:spPr>
          <a:xfrm>
            <a:off x="0" y="3714750"/>
            <a:ext cx="5956300" cy="2857500"/>
          </a:xfrm>
          <a:prstGeom prst="rect">
            <a:avLst/>
          </a:prstGeom>
        </p:spPr>
      </p:pic>
    </p:spTree>
    <p:extLst>
      <p:ext uri="{BB962C8B-B14F-4D97-AF65-F5344CB8AC3E}">
        <p14:creationId xmlns="" xmlns:p14="http://schemas.microsoft.com/office/powerpoint/2010/main" val="39461512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97931" y="1100672"/>
            <a:ext cx="5486400" cy="5648325"/>
          </a:xfrm>
          <a:prstGeom prst="rect">
            <a:avLst/>
          </a:prstGeom>
        </p:spPr>
        <p:txBody>
          <a:bodyPr/>
          <a:lstStyle/>
          <a:p>
            <a:r>
              <a:rPr lang="en-US" b="1" dirty="0" smtClean="0"/>
              <a:t>Type </a:t>
            </a:r>
            <a:r>
              <a:rPr lang="en-US" b="1" dirty="0"/>
              <a:t>of Uses </a:t>
            </a:r>
            <a:r>
              <a:rPr lang="en-US" dirty="0"/>
              <a:t>– residential, commercial, industrial, etc</a:t>
            </a:r>
            <a:r>
              <a:rPr lang="en-US" dirty="0" smtClean="0"/>
              <a:t>.</a:t>
            </a:r>
          </a:p>
          <a:p>
            <a:endParaRPr lang="en-US" dirty="0"/>
          </a:p>
          <a:p>
            <a:pPr>
              <a:lnSpc>
                <a:spcPct val="100000"/>
              </a:lnSpc>
              <a:spcBef>
                <a:spcPts val="0"/>
              </a:spcBef>
            </a:pPr>
            <a:r>
              <a:rPr lang="en-US" b="1" dirty="0" smtClean="0"/>
              <a:t>Dimensions</a:t>
            </a:r>
          </a:p>
          <a:p>
            <a:pPr>
              <a:lnSpc>
                <a:spcPct val="100000"/>
              </a:lnSpc>
              <a:spcBef>
                <a:spcPts val="0"/>
              </a:spcBef>
              <a:buNone/>
            </a:pPr>
            <a:r>
              <a:rPr lang="en-US" b="1" dirty="0" smtClean="0"/>
              <a:t>	</a:t>
            </a:r>
            <a:r>
              <a:rPr lang="en-US" dirty="0" smtClean="0"/>
              <a:t>Size</a:t>
            </a:r>
            <a:r>
              <a:rPr lang="en-US" dirty="0"/>
              <a:t>, Form &amp; Scale – height, massing, </a:t>
            </a:r>
            <a:r>
              <a:rPr lang="en-US" dirty="0" smtClean="0"/>
              <a:t>lot size, setbacks, open space requirements, building footprint, etc.</a:t>
            </a:r>
          </a:p>
          <a:p>
            <a:endParaRPr lang="en-US" dirty="0" smtClean="0"/>
          </a:p>
          <a:p>
            <a:r>
              <a:rPr lang="en-US" b="1" dirty="0" smtClean="0"/>
              <a:t>Design</a:t>
            </a:r>
            <a:r>
              <a:rPr lang="en-US" dirty="0" smtClean="0"/>
              <a:t> guidelines and requirements</a:t>
            </a:r>
          </a:p>
          <a:p>
            <a:endParaRPr lang="en-US" dirty="0" smtClean="0"/>
          </a:p>
          <a:p>
            <a:r>
              <a:rPr lang="en-US" b="1" dirty="0" smtClean="0"/>
              <a:t>Sign</a:t>
            </a:r>
            <a:r>
              <a:rPr lang="en-US" dirty="0" smtClean="0"/>
              <a:t> Requirements</a:t>
            </a:r>
          </a:p>
          <a:p>
            <a:endParaRPr lang="en-US" dirty="0" smtClean="0"/>
          </a:p>
          <a:p>
            <a:r>
              <a:rPr lang="en-US" b="1" dirty="0" smtClean="0"/>
              <a:t>Parking</a:t>
            </a:r>
            <a:r>
              <a:rPr lang="en-US" dirty="0" smtClean="0"/>
              <a:t> and loading requirements </a:t>
            </a:r>
            <a:endParaRPr lang="en-US" dirty="0"/>
          </a:p>
        </p:txBody>
      </p:sp>
      <p:sp>
        <p:nvSpPr>
          <p:cNvPr id="3" name="Title 2"/>
          <p:cNvSpPr>
            <a:spLocks noGrp="1"/>
          </p:cNvSpPr>
          <p:nvPr>
            <p:ph type="title"/>
          </p:nvPr>
        </p:nvSpPr>
        <p:spPr>
          <a:prstGeom prst="rect">
            <a:avLst/>
          </a:prstGeom>
        </p:spPr>
        <p:txBody>
          <a:bodyPr/>
          <a:lstStyle/>
          <a:p>
            <a:r>
              <a:rPr lang="en-US" dirty="0"/>
              <a:t>What is Zoning?  </a:t>
            </a:r>
            <a:br>
              <a:rPr lang="en-US" dirty="0"/>
            </a:br>
            <a:endParaRPr lang="en-US" dirty="0"/>
          </a:p>
        </p:txBody>
      </p:sp>
      <p:sp>
        <p:nvSpPr>
          <p:cNvPr id="6" name="Text Placeholder 5"/>
          <p:cNvSpPr>
            <a:spLocks noGrp="1"/>
          </p:cNvSpPr>
          <p:nvPr>
            <p:ph type="body" sz="quarter" idx="11"/>
          </p:nvPr>
        </p:nvSpPr>
        <p:spPr/>
        <p:txBody>
          <a:bodyPr/>
          <a:lstStyle/>
          <a:p>
            <a:r>
              <a:rPr lang="en-US" dirty="0" smtClean="0"/>
              <a:t>What Can Be Zoned?</a:t>
            </a:r>
            <a:endParaRPr lang="en-US" dirty="0"/>
          </a:p>
        </p:txBody>
      </p:sp>
      <p:pic>
        <p:nvPicPr>
          <p:cNvPr id="21507" name="Picture 2"/>
          <p:cNvPicPr>
            <a:picLocks noChangeAspect="1" noChangeArrowheads="1"/>
          </p:cNvPicPr>
          <p:nvPr/>
        </p:nvPicPr>
        <p:blipFill>
          <a:blip r:embed="rId2" cstate="print"/>
          <a:srcRect/>
          <a:stretch>
            <a:fillRect/>
          </a:stretch>
        </p:blipFill>
        <p:spPr bwMode="auto">
          <a:xfrm>
            <a:off x="6043612" y="3445136"/>
            <a:ext cx="2643188" cy="3200400"/>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6126162" y="124495"/>
            <a:ext cx="2560638" cy="3200400"/>
          </a:xfrm>
          <a:prstGeom prst="rect">
            <a:avLst/>
          </a:prstGeom>
          <a:noFill/>
          <a:ln w="9525">
            <a:noFill/>
            <a:miter lim="800000"/>
            <a:headEnd/>
            <a:tailEnd/>
          </a:ln>
        </p:spPr>
      </p:pic>
    </p:spTree>
    <p:extLst>
      <p:ext uri="{BB962C8B-B14F-4D97-AF65-F5344CB8AC3E}">
        <p14:creationId xmlns="" xmlns:p14="http://schemas.microsoft.com/office/powerpoint/2010/main" val="208053304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Placeholder 3"/>
          <p:cNvSpPr>
            <a:spLocks noGrp="1"/>
          </p:cNvSpPr>
          <p:nvPr>
            <p:ph type="body" sz="quarter" idx="10"/>
          </p:nvPr>
        </p:nvSpPr>
        <p:spPr bwMode="auto">
          <a:prstGeom prst="rect">
            <a:avLst/>
          </a:prstGeom>
          <a:noFill/>
          <a:ln>
            <a:miter lim="800000"/>
            <a:headEnd/>
            <a:tailEnd/>
          </a:ln>
        </p:spPr>
        <p:txBody>
          <a:bodyPr/>
          <a:lstStyle/>
          <a:p>
            <a:pPr>
              <a:buNone/>
            </a:pPr>
            <a:r>
              <a:rPr lang="en-US" dirty="0"/>
              <a:t>Zoning Also Determines Review </a:t>
            </a:r>
            <a:r>
              <a:rPr lang="en-US" dirty="0" smtClean="0"/>
              <a:t>Process:</a:t>
            </a:r>
          </a:p>
          <a:p>
            <a:endParaRPr lang="en-US" dirty="0" smtClean="0"/>
          </a:p>
          <a:p>
            <a:r>
              <a:rPr lang="en-US" b="1" dirty="0" smtClean="0"/>
              <a:t>Forbidden Use: </a:t>
            </a:r>
            <a:r>
              <a:rPr lang="en-US" dirty="0" smtClean="0"/>
              <a:t>Hearing before  Zoning Board of Appeals (with higher bar to overcome)</a:t>
            </a:r>
          </a:p>
          <a:p>
            <a:endParaRPr lang="en-US" dirty="0" smtClean="0"/>
          </a:p>
          <a:p>
            <a:r>
              <a:rPr lang="en-US" b="1" dirty="0" smtClean="0"/>
              <a:t>Conditional Use: </a:t>
            </a:r>
            <a:r>
              <a:rPr lang="en-US" dirty="0" smtClean="0"/>
              <a:t>Hearing before  Zoning Board of Appeals</a:t>
            </a:r>
          </a:p>
          <a:p>
            <a:endParaRPr lang="en-US" dirty="0" smtClean="0"/>
          </a:p>
          <a:p>
            <a:r>
              <a:rPr lang="en-US" b="1" dirty="0" smtClean="0"/>
              <a:t>Allowed Use:  </a:t>
            </a:r>
            <a:r>
              <a:rPr lang="en-US" dirty="0" smtClean="0"/>
              <a:t>No public hearing required. Administrative permits may be required. </a:t>
            </a:r>
          </a:p>
          <a:p>
            <a:endParaRPr lang="en-US" dirty="0" smtClean="0"/>
          </a:p>
          <a:p>
            <a:pPr>
              <a:buNone/>
            </a:pPr>
            <a:r>
              <a:rPr lang="en-US" sz="2000" b="1" dirty="0" smtClean="0">
                <a:solidFill>
                  <a:srgbClr val="77933C"/>
                </a:solidFill>
              </a:rPr>
              <a:t>	</a:t>
            </a:r>
          </a:p>
        </p:txBody>
      </p:sp>
      <p:sp>
        <p:nvSpPr>
          <p:cNvPr id="2" name="Title 1"/>
          <p:cNvSpPr>
            <a:spLocks noGrp="1"/>
          </p:cNvSpPr>
          <p:nvPr>
            <p:ph type="title"/>
          </p:nvPr>
        </p:nvSpPr>
        <p:spPr>
          <a:prstGeom prst="rect">
            <a:avLst/>
          </a:prstGeom>
        </p:spPr>
        <p:txBody>
          <a:bodyPr/>
          <a:lstStyle/>
          <a:p>
            <a:r>
              <a:rPr lang="en-US" dirty="0" smtClean="0"/>
              <a:t>What is Zoning?</a:t>
            </a:r>
            <a:endParaRPr lang="en-US" dirty="0"/>
          </a:p>
        </p:txBody>
      </p:sp>
      <p:pic>
        <p:nvPicPr>
          <p:cNvPr id="22531" name="Picture 4"/>
          <p:cNvPicPr>
            <a:picLocks noChangeAspect="1" noChangeArrowheads="1"/>
          </p:cNvPicPr>
          <p:nvPr/>
        </p:nvPicPr>
        <p:blipFill>
          <a:blip r:embed="rId2" cstate="print"/>
          <a:srcRect l="11719" t="35417" r="56250" b="15625"/>
          <a:stretch>
            <a:fillRect/>
          </a:stretch>
        </p:blipFill>
        <p:spPr bwMode="auto">
          <a:xfrm>
            <a:off x="6288742" y="1322294"/>
            <a:ext cx="2133600" cy="2647278"/>
          </a:xfrm>
          <a:prstGeom prst="rect">
            <a:avLst/>
          </a:prstGeom>
          <a:noFill/>
          <a:ln w="9525">
            <a:noFill/>
            <a:miter lim="800000"/>
            <a:headEnd/>
            <a:tailEnd/>
          </a:ln>
        </p:spPr>
      </p:pic>
    </p:spTree>
    <p:extLst>
      <p:ext uri="{BB962C8B-B14F-4D97-AF65-F5344CB8AC3E}">
        <p14:creationId xmlns="" xmlns:p14="http://schemas.microsoft.com/office/powerpoint/2010/main" val="7999077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36667" t="8889" r="37083" b="17778"/>
          <a:stretch>
            <a:fillRect/>
          </a:stretch>
        </p:blipFill>
        <p:spPr bwMode="auto">
          <a:xfrm>
            <a:off x="4633593" y="0"/>
            <a:ext cx="4468090" cy="7021282"/>
          </a:xfrm>
          <a:prstGeom prst="rect">
            <a:avLst/>
          </a:prstGeom>
          <a:noFill/>
          <a:ln w="9525">
            <a:noFill/>
            <a:miter lim="800000"/>
            <a:headEnd/>
            <a:tailEnd/>
          </a:ln>
          <a:effectLst/>
        </p:spPr>
      </p:pic>
      <p:graphicFrame>
        <p:nvGraphicFramePr>
          <p:cNvPr id="5" name="Table 4"/>
          <p:cNvGraphicFramePr>
            <a:graphicFrameLocks noGrp="1"/>
          </p:cNvGraphicFramePr>
          <p:nvPr/>
        </p:nvGraphicFramePr>
        <p:xfrm>
          <a:off x="50800" y="1066800"/>
          <a:ext cx="3759200" cy="2828925"/>
        </p:xfrm>
        <a:graphic>
          <a:graphicData uri="http://schemas.openxmlformats.org/drawingml/2006/table">
            <a:tbl>
              <a:tblPr/>
              <a:tblGrid>
                <a:gridCol w="1879600"/>
                <a:gridCol w="1879600"/>
              </a:tblGrid>
              <a:tr h="333375">
                <a:tc>
                  <a:txBody>
                    <a:bodyPr/>
                    <a:lstStyle/>
                    <a:p>
                      <a:pPr algn="l" fontAlgn="b"/>
                      <a:endParaRPr lang="en-US" sz="20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ctr"/>
                      <a:r>
                        <a:rPr lang="en-US" sz="2000" b="1" i="0" u="none" strike="noStrike">
                          <a:solidFill>
                            <a:srgbClr val="000000"/>
                          </a:solidFill>
                          <a:latin typeface="Calibri"/>
                        </a:rPr>
                        <a:t>Zoning District</a:t>
                      </a:r>
                    </a:p>
                  </a:txBody>
                  <a:tcPr marL="9525" marR="9525" marT="9525" marB="0" anchor="ctr">
                    <a:lnL>
                      <a:noFill/>
                    </a:lnL>
                    <a:lnR>
                      <a:noFill/>
                    </a:lnR>
                    <a:lnT>
                      <a:noFill/>
                    </a:lnT>
                    <a:lnB>
                      <a:noFill/>
                    </a:lnB>
                  </a:tcPr>
                </a:tc>
              </a:tr>
              <a:tr h="333375">
                <a:tc rowSpan="3">
                  <a:txBody>
                    <a:bodyPr/>
                    <a:lstStyle/>
                    <a:p>
                      <a:pPr algn="ctr" fontAlgn="ctr"/>
                      <a:r>
                        <a:rPr lang="en-US" sz="2000" b="1" i="0" u="none" strike="noStrike">
                          <a:solidFill>
                            <a:srgbClr val="000000"/>
                          </a:solidFill>
                          <a:latin typeface="Calibri"/>
                        </a:rPr>
                        <a:t>Mission Hill</a:t>
                      </a:r>
                      <a:br>
                        <a:rPr lang="en-US" sz="2000" b="1" i="0" u="none" strike="noStrike">
                          <a:solidFill>
                            <a:srgbClr val="000000"/>
                          </a:solidFill>
                          <a:latin typeface="Calibri"/>
                        </a:rPr>
                      </a:br>
                      <a:r>
                        <a:rPr lang="en-US" sz="2000" b="1" i="0" u="none" strike="noStrike">
                          <a:solidFill>
                            <a:srgbClr val="000000"/>
                          </a:solidFill>
                          <a:latin typeface="Calibri"/>
                        </a:rPr>
                        <a:t>Article 59</a:t>
                      </a:r>
                    </a:p>
                  </a:txBody>
                  <a:tcPr marL="9525" marR="9525" marT="9525" marB="0" anchor="ctr">
                    <a:lnL>
                      <a:noFill/>
                    </a:lnL>
                    <a:lnR>
                      <a:noFill/>
                    </a:lnR>
                    <a:lnT>
                      <a:noFill/>
                    </a:lnT>
                    <a:lnB>
                      <a:noFill/>
                    </a:lnB>
                  </a:tcPr>
                </a:tc>
                <a:tc>
                  <a:txBody>
                    <a:bodyPr/>
                    <a:lstStyle/>
                    <a:p>
                      <a:pPr algn="ctr" fontAlgn="b"/>
                      <a:r>
                        <a:rPr lang="en-US" sz="2000" b="0" i="0" u="none" strike="noStrike">
                          <a:solidFill>
                            <a:srgbClr val="000000"/>
                          </a:solidFill>
                          <a:latin typeface="Calibri"/>
                        </a:rPr>
                        <a:t>NS</a:t>
                      </a:r>
                    </a:p>
                  </a:txBody>
                  <a:tcPr marL="9525" marR="9525" marT="9525" marB="0" anchor="b">
                    <a:lnL>
                      <a:noFill/>
                    </a:lnL>
                    <a:lnR>
                      <a:noFill/>
                    </a:lnR>
                    <a:lnT>
                      <a:noFill/>
                    </a:lnT>
                    <a:lnB>
                      <a:noFill/>
                    </a:lnB>
                  </a:tcPr>
                </a:tc>
              </a:tr>
              <a:tr h="333375">
                <a:tc vMerge="1">
                  <a:txBody>
                    <a:bodyPr/>
                    <a:lstStyle/>
                    <a:p>
                      <a:endParaRPr lang="en-US"/>
                    </a:p>
                  </a:txBody>
                  <a:tcPr/>
                </a:tc>
                <a:tc>
                  <a:txBody>
                    <a:bodyPr/>
                    <a:lstStyle/>
                    <a:p>
                      <a:pPr algn="ctr" fontAlgn="b"/>
                      <a:r>
                        <a:rPr lang="en-US" sz="2000" b="0" i="0" u="none" strike="noStrike">
                          <a:solidFill>
                            <a:srgbClr val="000000"/>
                          </a:solidFill>
                          <a:latin typeface="Calibri"/>
                        </a:rPr>
                        <a:t>RH</a:t>
                      </a:r>
                    </a:p>
                  </a:txBody>
                  <a:tcPr marL="9525" marR="9525" marT="9525" marB="0" anchor="b">
                    <a:lnL>
                      <a:noFill/>
                    </a:lnL>
                    <a:lnR>
                      <a:noFill/>
                    </a:lnR>
                    <a:lnT>
                      <a:noFill/>
                    </a:lnT>
                    <a:lnB>
                      <a:noFill/>
                    </a:lnB>
                  </a:tcPr>
                </a:tc>
              </a:tr>
              <a:tr h="333375">
                <a:tc vMerge="1">
                  <a:txBody>
                    <a:bodyPr/>
                    <a:lstStyle/>
                    <a:p>
                      <a:endParaRPr lang="en-US"/>
                    </a:p>
                  </a:txBody>
                  <a:tcPr/>
                </a:tc>
                <a:tc>
                  <a:txBody>
                    <a:bodyPr/>
                    <a:lstStyle/>
                    <a:p>
                      <a:pPr algn="ctr" fontAlgn="b"/>
                      <a:r>
                        <a:rPr lang="en-US" sz="2000" b="0" i="0" u="none" strike="noStrike">
                          <a:solidFill>
                            <a:srgbClr val="000000"/>
                          </a:solidFill>
                          <a:latin typeface="Calibri"/>
                        </a:rPr>
                        <a:t>MFR-2</a:t>
                      </a:r>
                    </a:p>
                  </a:txBody>
                  <a:tcPr marL="9525" marR="9525" marT="9525" marB="0" anchor="b">
                    <a:lnL>
                      <a:noFill/>
                    </a:lnL>
                    <a:lnR>
                      <a:noFill/>
                    </a:lnR>
                    <a:lnT>
                      <a:noFill/>
                    </a:lnT>
                    <a:lnB>
                      <a:noFill/>
                    </a:lnB>
                  </a:tcPr>
                </a:tc>
              </a:tr>
              <a:tr h="495300">
                <a:tc>
                  <a:txBody>
                    <a:bodyPr/>
                    <a:lstStyle/>
                    <a:p>
                      <a:pPr algn="l" fontAlgn="b"/>
                      <a:endParaRPr lang="en-US" sz="11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r>
              <a:tr h="333375">
                <a:tc rowSpan="3">
                  <a:txBody>
                    <a:bodyPr/>
                    <a:lstStyle/>
                    <a:p>
                      <a:pPr algn="ctr" fontAlgn="ctr"/>
                      <a:r>
                        <a:rPr lang="en-US" sz="2000" b="1" i="0" u="none" strike="noStrike">
                          <a:solidFill>
                            <a:srgbClr val="000000"/>
                          </a:solidFill>
                          <a:latin typeface="Calibri"/>
                        </a:rPr>
                        <a:t>Jamaica Plain</a:t>
                      </a:r>
                      <a:br>
                        <a:rPr lang="en-US" sz="2000" b="1" i="0" u="none" strike="noStrike">
                          <a:solidFill>
                            <a:srgbClr val="000000"/>
                          </a:solidFill>
                          <a:latin typeface="Calibri"/>
                        </a:rPr>
                      </a:br>
                      <a:r>
                        <a:rPr lang="en-US" sz="2000" b="1" i="0" u="none" strike="noStrike">
                          <a:solidFill>
                            <a:srgbClr val="000000"/>
                          </a:solidFill>
                          <a:latin typeface="Calibri"/>
                        </a:rPr>
                        <a:t>Article 55</a:t>
                      </a:r>
                    </a:p>
                  </a:txBody>
                  <a:tcPr marL="9525" marR="9525" marT="9525" marB="0" anchor="ctr">
                    <a:lnL>
                      <a:noFill/>
                    </a:lnL>
                    <a:lnR>
                      <a:noFill/>
                    </a:lnR>
                    <a:lnT>
                      <a:noFill/>
                    </a:lnT>
                    <a:lnB>
                      <a:noFill/>
                    </a:lnB>
                  </a:tcPr>
                </a:tc>
                <a:tc>
                  <a:txBody>
                    <a:bodyPr/>
                    <a:lstStyle/>
                    <a:p>
                      <a:pPr algn="ctr" fontAlgn="b"/>
                      <a:r>
                        <a:rPr lang="en-US" sz="2000" b="0" i="0" u="none" strike="noStrike" dirty="0">
                          <a:solidFill>
                            <a:srgbClr val="000000"/>
                          </a:solidFill>
                          <a:latin typeface="Calibri"/>
                        </a:rPr>
                        <a:t>NI (VA)</a:t>
                      </a:r>
                    </a:p>
                  </a:txBody>
                  <a:tcPr marL="9525" marR="9525" marT="9525" marB="0" anchor="b">
                    <a:lnL>
                      <a:noFill/>
                    </a:lnL>
                    <a:lnR>
                      <a:noFill/>
                    </a:lnR>
                    <a:lnT>
                      <a:noFill/>
                    </a:lnT>
                    <a:lnB>
                      <a:noFill/>
                    </a:lnB>
                    <a:noFill/>
                  </a:tcPr>
                </a:tc>
              </a:tr>
              <a:tr h="333375">
                <a:tc vMerge="1">
                  <a:txBody>
                    <a:bodyPr/>
                    <a:lstStyle/>
                    <a:p>
                      <a:endParaRPr lang="en-US"/>
                    </a:p>
                  </a:txBody>
                  <a:tcPr/>
                </a:tc>
                <a:tc>
                  <a:txBody>
                    <a:bodyPr/>
                    <a:lstStyle/>
                    <a:p>
                      <a:pPr algn="ctr" fontAlgn="b"/>
                      <a:r>
                        <a:rPr lang="en-US" sz="2000" b="0" i="0" u="none" strike="noStrike" dirty="0">
                          <a:solidFill>
                            <a:srgbClr val="000000"/>
                          </a:solidFill>
                          <a:latin typeface="Calibri"/>
                        </a:rPr>
                        <a:t>NI (MSPCA)</a:t>
                      </a:r>
                    </a:p>
                  </a:txBody>
                  <a:tcPr marL="9525" marR="9525" marT="9525" marB="0" anchor="b">
                    <a:lnL>
                      <a:noFill/>
                    </a:lnL>
                    <a:lnR>
                      <a:noFill/>
                    </a:lnR>
                    <a:lnT>
                      <a:noFill/>
                    </a:lnT>
                    <a:lnB>
                      <a:noFill/>
                    </a:lnB>
                    <a:noFill/>
                  </a:tcPr>
                </a:tc>
              </a:tr>
              <a:tr h="333375">
                <a:tc vMerge="1">
                  <a:txBody>
                    <a:bodyPr/>
                    <a:lstStyle/>
                    <a:p>
                      <a:endParaRPr lang="en-US"/>
                    </a:p>
                  </a:txBody>
                  <a:tcPr/>
                </a:tc>
                <a:tc>
                  <a:txBody>
                    <a:bodyPr/>
                    <a:lstStyle/>
                    <a:p>
                      <a:pPr algn="ctr" fontAlgn="b"/>
                      <a:r>
                        <a:rPr lang="en-US" sz="2000" b="0" i="0" u="none" strike="noStrike" dirty="0">
                          <a:solidFill>
                            <a:srgbClr val="000000"/>
                          </a:solidFill>
                          <a:latin typeface="Calibri"/>
                        </a:rPr>
                        <a:t>2F-5000</a:t>
                      </a:r>
                    </a:p>
                  </a:txBody>
                  <a:tcPr marL="9525" marR="9525" marT="9525" marB="0" anchor="b">
                    <a:lnL>
                      <a:noFill/>
                    </a:lnL>
                    <a:lnR>
                      <a:noFill/>
                    </a:lnR>
                    <a:lnT>
                      <a:noFill/>
                    </a:lnT>
                    <a:lnB>
                      <a:noFill/>
                    </a:lnB>
                  </a:tcPr>
                </a:tc>
              </a:tr>
            </a:tbl>
          </a:graphicData>
        </a:graphic>
      </p:graphicFrame>
      <p:sp>
        <p:nvSpPr>
          <p:cNvPr id="3" name="Title 2"/>
          <p:cNvSpPr>
            <a:spLocks noGrp="1"/>
          </p:cNvSpPr>
          <p:nvPr>
            <p:ph type="title"/>
          </p:nvPr>
        </p:nvSpPr>
        <p:spPr>
          <a:xfrm>
            <a:off x="57364" y="85622"/>
            <a:ext cx="8314659" cy="523205"/>
          </a:xfrm>
          <a:prstGeom prst="rect">
            <a:avLst/>
          </a:prstGeom>
        </p:spPr>
        <p:txBody>
          <a:bodyPr/>
          <a:lstStyle/>
          <a:p>
            <a:r>
              <a:rPr lang="en-US" dirty="0" smtClean="0"/>
              <a:t>What Is The Current Zoning?</a:t>
            </a:r>
            <a:endParaRPr lang="en-US" dirty="0"/>
          </a:p>
        </p:txBody>
      </p:sp>
    </p:spTree>
    <p:extLst>
      <p:ext uri="{BB962C8B-B14F-4D97-AF65-F5344CB8AC3E}">
        <p14:creationId xmlns="" xmlns:p14="http://schemas.microsoft.com/office/powerpoint/2010/main" val="31497182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04</a:t>
            </a:r>
            <a:endParaRPr lang="en-US" dirty="0"/>
          </a:p>
        </p:txBody>
      </p:sp>
      <p:sp>
        <p:nvSpPr>
          <p:cNvPr id="3" name="Text Placeholder 2"/>
          <p:cNvSpPr>
            <a:spLocks noGrp="1"/>
          </p:cNvSpPr>
          <p:nvPr>
            <p:ph type="body" sz="quarter" idx="11"/>
          </p:nvPr>
        </p:nvSpPr>
        <p:spPr/>
        <p:txBody>
          <a:bodyPr/>
          <a:lstStyle/>
          <a:p>
            <a:r>
              <a:rPr lang="en-US" altLang="ja-JP" dirty="0"/>
              <a:t>DISCUSSION</a:t>
            </a:r>
          </a:p>
        </p:txBody>
      </p:sp>
      <p:pic>
        <p:nvPicPr>
          <p:cNvPr id="4" name="Picture 3"/>
          <p:cNvPicPr>
            <a:picLocks noChangeAspect="1"/>
          </p:cNvPicPr>
          <p:nvPr/>
        </p:nvPicPr>
        <p:blipFill rotWithShape="1">
          <a:blip r:embed="rId2" cstate="print">
            <a:extLst>
              <a:ext uri="{28A0092B-C50C-407E-A947-70E740481C1C}">
                <a14:useLocalDpi xmlns="" xmlns:a14="http://schemas.microsoft.com/office/drawing/2010/main" val="0"/>
              </a:ext>
            </a:extLst>
          </a:blip>
          <a:srcRect t="21748" b="14712"/>
          <a:stretch/>
        </p:blipFill>
        <p:spPr>
          <a:xfrm>
            <a:off x="0" y="3724275"/>
            <a:ext cx="5956300" cy="2838450"/>
          </a:xfrm>
          <a:prstGeom prst="rect">
            <a:avLst/>
          </a:prstGeom>
        </p:spPr>
      </p:pic>
    </p:spTree>
    <p:extLst>
      <p:ext uri="{BB962C8B-B14F-4D97-AF65-F5344CB8AC3E}">
        <p14:creationId xmlns="" xmlns:p14="http://schemas.microsoft.com/office/powerpoint/2010/main" val="22662579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Stay In Touch With Us</a:t>
            </a:r>
            <a:endParaRPr lang="en-US" dirty="0"/>
          </a:p>
        </p:txBody>
      </p:sp>
      <p:sp>
        <p:nvSpPr>
          <p:cNvPr id="3" name="Text Placeholder 2"/>
          <p:cNvSpPr>
            <a:spLocks noGrp="1"/>
          </p:cNvSpPr>
          <p:nvPr>
            <p:ph type="body" sz="quarter" idx="10"/>
          </p:nvPr>
        </p:nvSpPr>
        <p:spPr>
          <a:xfrm>
            <a:off x="457200" y="763326"/>
            <a:ext cx="8255000" cy="5850200"/>
          </a:xfrm>
        </p:spPr>
        <p:txBody>
          <a:bodyPr/>
          <a:lstStyle/>
          <a:p>
            <a:pPr>
              <a:lnSpc>
                <a:spcPct val="100000"/>
              </a:lnSpc>
              <a:spcBef>
                <a:spcPts val="0"/>
              </a:spcBef>
            </a:pPr>
            <a:r>
              <a:rPr lang="en-US" dirty="0" smtClean="0"/>
              <a:t>Marie Mercurio, Jamaica Plain Planner</a:t>
            </a:r>
          </a:p>
          <a:p>
            <a:pPr indent="0">
              <a:lnSpc>
                <a:spcPct val="100000"/>
              </a:lnSpc>
              <a:spcBef>
                <a:spcPts val="0"/>
              </a:spcBef>
              <a:buNone/>
            </a:pPr>
            <a:r>
              <a:rPr lang="en-US" dirty="0" smtClean="0">
                <a:hlinkClick r:id="rId2"/>
              </a:rPr>
              <a:t>marie.mercurio@boston.gov</a:t>
            </a:r>
            <a:endParaRPr lang="en-US" dirty="0" smtClean="0"/>
          </a:p>
          <a:p>
            <a:pPr>
              <a:lnSpc>
                <a:spcPct val="100000"/>
              </a:lnSpc>
              <a:spcBef>
                <a:spcPts val="0"/>
              </a:spcBef>
              <a:buNone/>
            </a:pPr>
            <a:r>
              <a:rPr lang="en-US" dirty="0" smtClean="0"/>
              <a:t>	(617) 918-4352</a:t>
            </a:r>
          </a:p>
          <a:p>
            <a:endParaRPr lang="en-US" dirty="0" smtClean="0"/>
          </a:p>
          <a:p>
            <a:pPr>
              <a:lnSpc>
                <a:spcPct val="100000"/>
              </a:lnSpc>
              <a:spcBef>
                <a:spcPts val="0"/>
              </a:spcBef>
            </a:pPr>
            <a:r>
              <a:rPr lang="en-US" dirty="0" smtClean="0"/>
              <a:t>Ted Schwartzberg, Mission Hill Planner</a:t>
            </a:r>
          </a:p>
          <a:p>
            <a:pPr indent="0">
              <a:lnSpc>
                <a:spcPct val="100000"/>
              </a:lnSpc>
              <a:spcBef>
                <a:spcPts val="0"/>
              </a:spcBef>
              <a:buNone/>
            </a:pPr>
            <a:r>
              <a:rPr lang="en-US" dirty="0" smtClean="0">
                <a:hlinkClick r:id="rId3"/>
              </a:rPr>
              <a:t>ted.schwartzberg@boston.gov</a:t>
            </a:r>
            <a:endParaRPr lang="en-US" dirty="0" smtClean="0"/>
          </a:p>
          <a:p>
            <a:pPr>
              <a:lnSpc>
                <a:spcPct val="100000"/>
              </a:lnSpc>
              <a:spcBef>
                <a:spcPts val="0"/>
              </a:spcBef>
              <a:buNone/>
            </a:pPr>
            <a:r>
              <a:rPr lang="en-US" dirty="0" smtClean="0"/>
              <a:t>	(617) 918-4238</a:t>
            </a:r>
          </a:p>
          <a:p>
            <a:endParaRPr lang="en-US" dirty="0" smtClean="0"/>
          </a:p>
          <a:p>
            <a:pPr>
              <a:lnSpc>
                <a:spcPct val="100000"/>
              </a:lnSpc>
              <a:spcBef>
                <a:spcPts val="0"/>
              </a:spcBef>
            </a:pPr>
            <a:r>
              <a:rPr lang="en-US" dirty="0" smtClean="0"/>
              <a:t>BRA Project Website </a:t>
            </a:r>
          </a:p>
          <a:p>
            <a:pPr>
              <a:lnSpc>
                <a:spcPct val="100000"/>
              </a:lnSpc>
              <a:spcBef>
                <a:spcPts val="0"/>
              </a:spcBef>
              <a:buNone/>
            </a:pPr>
            <a:r>
              <a:rPr lang="en-US" dirty="0" smtClean="0"/>
              <a:t>	</a:t>
            </a:r>
            <a:r>
              <a:rPr lang="en-US" dirty="0" smtClean="0">
                <a:hlinkClick r:id="rId3"/>
              </a:rPr>
              <a:t>http://www.bostonredevelopmentauthority.org/planning/planning-initiatives/south-huntington-avenue-corridor-study</a:t>
            </a:r>
          </a:p>
          <a:p>
            <a:pPr>
              <a:lnSpc>
                <a:spcPct val="100000"/>
              </a:lnSpc>
              <a:buNone/>
            </a:pPr>
            <a:endParaRPr lang="en-US" dirty="0" smtClean="0">
              <a:hlinkClick r:id="rId3"/>
            </a:endParaRPr>
          </a:p>
          <a:p>
            <a:pPr lvl="0">
              <a:lnSpc>
                <a:spcPct val="100000"/>
              </a:lnSpc>
              <a:spcBef>
                <a:spcPts val="0"/>
              </a:spcBef>
            </a:pPr>
            <a:r>
              <a:rPr lang="en-US" dirty="0" smtClean="0"/>
              <a:t>BRA Community Meeting Calendar</a:t>
            </a:r>
          </a:p>
          <a:p>
            <a:pPr>
              <a:lnSpc>
                <a:spcPct val="100000"/>
              </a:lnSpc>
              <a:spcBef>
                <a:spcPts val="0"/>
              </a:spcBef>
              <a:buNone/>
            </a:pPr>
            <a:r>
              <a:rPr lang="en-US" dirty="0" smtClean="0"/>
              <a:t>	</a:t>
            </a:r>
            <a:r>
              <a:rPr lang="en-US" dirty="0" smtClean="0">
                <a:hlinkClick r:id="rId3"/>
              </a:rPr>
              <a:t>http://www.bostonredevelopmentauthority.org/news-calendar/calendar</a:t>
            </a:r>
          </a:p>
          <a:p>
            <a:pPr>
              <a:lnSpc>
                <a:spcPct val="100000"/>
              </a:lnSpc>
              <a:spcBef>
                <a:spcPts val="0"/>
              </a:spcBef>
              <a:buNone/>
            </a:pPr>
            <a:endParaRPr lang="en-US" dirty="0" smtClean="0">
              <a:hlinkClick r:id="rId3"/>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smtClean="0"/>
              <a:t>01</a:t>
            </a:r>
            <a:endParaRPr lang="en-US" dirty="0"/>
          </a:p>
        </p:txBody>
      </p:sp>
      <p:sp>
        <p:nvSpPr>
          <p:cNvPr id="6" name="Text Placeholder 5"/>
          <p:cNvSpPr>
            <a:spLocks noGrp="1"/>
          </p:cNvSpPr>
          <p:nvPr>
            <p:ph type="body" sz="quarter" idx="11"/>
          </p:nvPr>
        </p:nvSpPr>
        <p:spPr/>
        <p:txBody>
          <a:bodyPr/>
          <a:lstStyle/>
          <a:p>
            <a:r>
              <a:rPr lang="en-US" altLang="ja-JP" dirty="0"/>
              <a:t>WHAT WE HAVE DONE?</a:t>
            </a:r>
          </a:p>
        </p:txBody>
      </p:sp>
      <p:pic>
        <p:nvPicPr>
          <p:cNvPr id="2" name="Picture 1"/>
          <p:cNvPicPr>
            <a:picLocks noChangeAspect="1"/>
          </p:cNvPicPr>
          <p:nvPr/>
        </p:nvPicPr>
        <p:blipFill rotWithShape="1">
          <a:blip r:embed="rId2" cstate="print">
            <a:extLst>
              <a:ext uri="{28A0092B-C50C-407E-A947-70E740481C1C}">
                <a14:useLocalDpi xmlns="" xmlns:a14="http://schemas.microsoft.com/office/drawing/2010/main" val="0"/>
              </a:ext>
            </a:extLst>
          </a:blip>
          <a:srcRect l="95" t="12687" r="151" b="23784"/>
          <a:stretch/>
        </p:blipFill>
        <p:spPr>
          <a:xfrm>
            <a:off x="-16647" y="3721211"/>
            <a:ext cx="5960247" cy="2846822"/>
          </a:xfrm>
          <a:prstGeom prst="rect">
            <a:avLst/>
          </a:prstGeom>
        </p:spPr>
      </p:pic>
    </p:spTree>
    <p:extLst>
      <p:ext uri="{BB962C8B-B14F-4D97-AF65-F5344CB8AC3E}">
        <p14:creationId xmlns="" xmlns:p14="http://schemas.microsoft.com/office/powerpoint/2010/main" val="356746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p:spPr>
        <p:txBody>
          <a:bodyPr/>
          <a:lstStyle/>
          <a:p>
            <a:r>
              <a:rPr lang="en-US" dirty="0" smtClean="0"/>
              <a:t>Process</a:t>
            </a:r>
            <a:endParaRPr lang="en-US" dirty="0"/>
          </a:p>
        </p:txBody>
      </p:sp>
      <p:pic>
        <p:nvPicPr>
          <p:cNvPr id="5" name="Picture Placeholder 4" descr="meeting_photo.JPG"/>
          <p:cNvPicPr>
            <a:picLocks noGrp="1" noChangeAspect="1"/>
          </p:cNvPicPr>
          <p:nvPr>
            <p:ph type="pic" sz="quarter" idx="10"/>
          </p:nvPr>
        </p:nvPicPr>
        <p:blipFill>
          <a:blip r:embed="rId2" cstate="print"/>
          <a:srcRect l="25134" r="25134"/>
          <a:stretch>
            <a:fillRect/>
          </a:stretch>
        </p:blip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57200" y="1084521"/>
            <a:ext cx="5486400" cy="5529004"/>
          </a:xfrm>
        </p:spPr>
        <p:txBody>
          <a:bodyPr/>
          <a:lstStyle/>
          <a:p>
            <a:pPr marL="0" indent="0">
              <a:buNone/>
            </a:pPr>
            <a:r>
              <a:rPr lang="en-US" b="1" dirty="0"/>
              <a:t>PRECINCT -1</a:t>
            </a:r>
          </a:p>
          <a:p>
            <a:pPr marL="0" indent="0">
              <a:buNone/>
            </a:pPr>
            <a:r>
              <a:rPr lang="en-US" dirty="0"/>
              <a:t>Huntington Avenue to Heath Street</a:t>
            </a:r>
          </a:p>
          <a:p>
            <a:endParaRPr lang="en-US" dirty="0"/>
          </a:p>
          <a:p>
            <a:pPr>
              <a:buFont typeface="Arial" charset="0"/>
              <a:buNone/>
            </a:pPr>
            <a:r>
              <a:rPr lang="en-US" b="1" dirty="0"/>
              <a:t>PRECINCT -2</a:t>
            </a:r>
          </a:p>
          <a:p>
            <a:pPr>
              <a:buFont typeface="Arial" charset="0"/>
              <a:buNone/>
            </a:pPr>
            <a:r>
              <a:rPr lang="en-US" dirty="0"/>
              <a:t>Heath Street to Goddard House</a:t>
            </a:r>
          </a:p>
          <a:p>
            <a:pPr>
              <a:buFont typeface="Arial" charset="0"/>
              <a:buNone/>
            </a:pPr>
            <a:endParaRPr lang="en-US" dirty="0"/>
          </a:p>
          <a:p>
            <a:pPr>
              <a:buFont typeface="Arial" charset="0"/>
              <a:buNone/>
            </a:pPr>
            <a:r>
              <a:rPr lang="en-US" b="1" dirty="0"/>
              <a:t>PRECINCT -3</a:t>
            </a:r>
          </a:p>
          <a:p>
            <a:pPr>
              <a:buFont typeface="Arial" charset="0"/>
              <a:buNone/>
            </a:pPr>
            <a:r>
              <a:rPr lang="en-US" dirty="0"/>
              <a:t>Goddard House to Perkins Street</a:t>
            </a:r>
          </a:p>
          <a:p>
            <a:endParaRPr lang="en-US" dirty="0"/>
          </a:p>
        </p:txBody>
      </p:sp>
      <p:sp>
        <p:nvSpPr>
          <p:cNvPr id="2" name="Title 1"/>
          <p:cNvSpPr>
            <a:spLocks noGrp="1"/>
          </p:cNvSpPr>
          <p:nvPr>
            <p:ph type="title"/>
          </p:nvPr>
        </p:nvSpPr>
        <p:spPr>
          <a:prstGeom prst="rect">
            <a:avLst/>
          </a:prstGeom>
        </p:spPr>
        <p:txBody>
          <a:bodyPr/>
          <a:lstStyle/>
          <a:p>
            <a:r>
              <a:rPr lang="en-US" dirty="0"/>
              <a:t>2013 Framework</a:t>
            </a:r>
            <a:endParaRPr lang="en-US" b="1" dirty="0">
              <a:latin typeface="Franklin Gothic Book" panose="020B0503020102020204" pitchFamily="34" charset="0"/>
            </a:endParaRPr>
          </a:p>
        </p:txBody>
      </p:sp>
      <p:sp>
        <p:nvSpPr>
          <p:cNvPr id="8" name="Text Placeholder 7"/>
          <p:cNvSpPr>
            <a:spLocks noGrp="1"/>
          </p:cNvSpPr>
          <p:nvPr>
            <p:ph type="body" sz="quarter" idx="11"/>
          </p:nvPr>
        </p:nvSpPr>
        <p:spPr/>
        <p:txBody>
          <a:bodyPr/>
          <a:lstStyle/>
          <a:p>
            <a:r>
              <a:rPr lang="en-US" dirty="0" smtClean="0"/>
              <a:t>Three Precincts</a:t>
            </a:r>
            <a:endParaRPr lang="en-US" dirty="0"/>
          </a:p>
        </p:txBody>
      </p:sp>
      <p:pic>
        <p:nvPicPr>
          <p:cNvPr id="6" name="Picture 5" descr="South-Huntington-Map-36x54-100-scale-3-precinct-Feb27.jpg"/>
          <p:cNvPicPr>
            <a:picLocks noChangeAspect="1"/>
          </p:cNvPicPr>
          <p:nvPr/>
        </p:nvPicPr>
        <p:blipFill>
          <a:blip r:embed="rId3" cstate="print"/>
          <a:srcRect l="23333" t="5426" b="15525"/>
          <a:stretch>
            <a:fillRect/>
          </a:stretch>
        </p:blipFill>
        <p:spPr>
          <a:xfrm>
            <a:off x="4865896" y="-25403"/>
            <a:ext cx="4405690" cy="6866282"/>
          </a:xfrm>
          <a:prstGeom prst="rect">
            <a:avLst/>
          </a:prstGeom>
        </p:spPr>
      </p:pic>
    </p:spTree>
    <p:extLst>
      <p:ext uri="{BB962C8B-B14F-4D97-AF65-F5344CB8AC3E}">
        <p14:creationId xmlns="" xmlns:p14="http://schemas.microsoft.com/office/powerpoint/2010/main" val="10986118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pPr marL="0" indent="0">
              <a:buNone/>
            </a:pPr>
            <a:r>
              <a:rPr lang="en-US" dirty="0" smtClean="0"/>
              <a:t>The Framework was developed with the Mission Hill and Jamaica Plain communities to establish consistency for development review within the South Huntington corridor, and included the following chapters:</a:t>
            </a:r>
          </a:p>
          <a:p>
            <a:pPr marL="0" indent="0">
              <a:buNone/>
            </a:pPr>
            <a:endParaRPr lang="en-US" dirty="0" smtClean="0"/>
          </a:p>
          <a:p>
            <a:pPr marL="914400" lvl="1" indent="-457200">
              <a:buFont typeface="+mj-lt"/>
              <a:buAutoNum type="arabicPeriod"/>
            </a:pPr>
            <a:r>
              <a:rPr lang="en-US" sz="2000" dirty="0" smtClean="0"/>
              <a:t>Preferred </a:t>
            </a:r>
            <a:r>
              <a:rPr lang="en-US" sz="2000" dirty="0"/>
              <a:t>Use </a:t>
            </a:r>
            <a:r>
              <a:rPr lang="en-US" sz="2000" dirty="0" smtClean="0"/>
              <a:t>Mix</a:t>
            </a:r>
          </a:p>
          <a:p>
            <a:pPr marL="914400" lvl="1" indent="-457200">
              <a:buFont typeface="+mj-lt"/>
              <a:buAutoNum type="arabicPeriod"/>
            </a:pPr>
            <a:endParaRPr lang="en-US" sz="2000" dirty="0"/>
          </a:p>
          <a:p>
            <a:pPr marL="914400" lvl="1" indent="-457200">
              <a:buFont typeface="+mj-lt"/>
              <a:buAutoNum type="arabicPeriod"/>
            </a:pPr>
            <a:r>
              <a:rPr lang="en-US" sz="2000" dirty="0" smtClean="0"/>
              <a:t>Dimensional Guidelines</a:t>
            </a:r>
          </a:p>
          <a:p>
            <a:pPr marL="914400" lvl="1" indent="-457200">
              <a:buFont typeface="+mj-lt"/>
              <a:buAutoNum type="arabicPeriod"/>
            </a:pPr>
            <a:endParaRPr lang="en-US" sz="2000" dirty="0"/>
          </a:p>
          <a:p>
            <a:pPr marL="914400" lvl="1" indent="-457200">
              <a:buFont typeface="+mj-lt"/>
              <a:buAutoNum type="arabicPeriod"/>
            </a:pPr>
            <a:r>
              <a:rPr lang="en-US" sz="2000" dirty="0" smtClean="0"/>
              <a:t>Transportation/Public </a:t>
            </a:r>
            <a:r>
              <a:rPr lang="en-US" sz="2000" dirty="0"/>
              <a:t>Realm </a:t>
            </a:r>
            <a:r>
              <a:rPr lang="en-US" sz="2000" dirty="0" smtClean="0"/>
              <a:t>Guidelines</a:t>
            </a:r>
          </a:p>
          <a:p>
            <a:pPr marL="914400" lvl="1" indent="-457200">
              <a:buFont typeface="+mj-lt"/>
              <a:buAutoNum type="arabicPeriod"/>
            </a:pPr>
            <a:endParaRPr lang="en-US" sz="2000" dirty="0"/>
          </a:p>
          <a:p>
            <a:pPr marL="914400" lvl="1" indent="-457200">
              <a:buFont typeface="+mj-lt"/>
              <a:buAutoNum type="arabicPeriod"/>
            </a:pPr>
            <a:r>
              <a:rPr lang="en-US" sz="2000" dirty="0" smtClean="0"/>
              <a:t>Implementation </a:t>
            </a:r>
            <a:r>
              <a:rPr lang="en-US" sz="2000" dirty="0"/>
              <a:t>Chart</a:t>
            </a:r>
          </a:p>
          <a:p>
            <a:endParaRPr lang="en-US" dirty="0"/>
          </a:p>
        </p:txBody>
      </p:sp>
      <p:sp>
        <p:nvSpPr>
          <p:cNvPr id="4" name="Title 3"/>
          <p:cNvSpPr>
            <a:spLocks noGrp="1"/>
          </p:cNvSpPr>
          <p:nvPr>
            <p:ph type="title"/>
          </p:nvPr>
        </p:nvSpPr>
        <p:spPr>
          <a:prstGeom prst="rect">
            <a:avLst/>
          </a:prstGeom>
        </p:spPr>
        <p:txBody>
          <a:bodyPr/>
          <a:lstStyle/>
          <a:p>
            <a:r>
              <a:rPr lang="en-US" dirty="0" smtClean="0"/>
              <a:t>2013 Framework</a:t>
            </a:r>
            <a:endParaRPr lang="en-US" dirty="0"/>
          </a:p>
        </p:txBody>
      </p:sp>
      <p:sp>
        <p:nvSpPr>
          <p:cNvPr id="2" name="Text Placeholder 1"/>
          <p:cNvSpPr>
            <a:spLocks noGrp="1"/>
          </p:cNvSpPr>
          <p:nvPr>
            <p:ph type="body" sz="quarter" idx="11"/>
          </p:nvPr>
        </p:nvSpPr>
        <p:spPr/>
        <p:txBody>
          <a:bodyPr/>
          <a:lstStyle/>
          <a:p>
            <a:r>
              <a:rPr lang="en-US" dirty="0" smtClean="0"/>
              <a:t>Overview</a:t>
            </a:r>
            <a:endParaRPr lang="en-US" dirty="0"/>
          </a:p>
        </p:txBody>
      </p:sp>
    </p:spTree>
    <p:extLst>
      <p:ext uri="{BB962C8B-B14F-4D97-AF65-F5344CB8AC3E}">
        <p14:creationId xmlns="" xmlns:p14="http://schemas.microsoft.com/office/powerpoint/2010/main" val="6502534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57199" y="1083738"/>
            <a:ext cx="5791201" cy="5648325"/>
          </a:xfrm>
          <a:prstGeom prst="rect">
            <a:avLst/>
          </a:prstGeom>
        </p:spPr>
        <p:txBody>
          <a:bodyPr/>
          <a:lstStyle/>
          <a:p>
            <a:r>
              <a:rPr lang="en-US" dirty="0" smtClean="0"/>
              <a:t>Existing or future institutional </a:t>
            </a:r>
            <a:r>
              <a:rPr lang="en-US" dirty="0"/>
              <a:t>uses </a:t>
            </a:r>
            <a:r>
              <a:rPr lang="en-US" dirty="0" smtClean="0"/>
              <a:t>OK</a:t>
            </a:r>
          </a:p>
          <a:p>
            <a:pPr lvl="1">
              <a:buSzPct val="52000"/>
              <a:buFont typeface="Wingdings" pitchFamily="2" charset="2"/>
              <a:buChar char="q"/>
            </a:pPr>
            <a:r>
              <a:rPr lang="en-US" dirty="0" smtClean="0"/>
              <a:t>Enhance existing character</a:t>
            </a:r>
          </a:p>
          <a:p>
            <a:pPr lvl="1">
              <a:buSzPct val="52000"/>
              <a:buFont typeface="Wingdings" pitchFamily="2" charset="2"/>
              <a:buChar char="q"/>
            </a:pPr>
            <a:endParaRPr lang="en-US" dirty="0"/>
          </a:p>
          <a:p>
            <a:r>
              <a:rPr lang="en-US" dirty="0" smtClean="0"/>
              <a:t>Ground-floor </a:t>
            </a:r>
            <a:r>
              <a:rPr lang="en-US" dirty="0"/>
              <a:t>local </a:t>
            </a:r>
            <a:r>
              <a:rPr lang="en-US" dirty="0" smtClean="0"/>
              <a:t>retail, residential, mixed-use</a:t>
            </a:r>
          </a:p>
          <a:p>
            <a:pPr lvl="1">
              <a:buSzPct val="52000"/>
              <a:buFont typeface="Wingdings" pitchFamily="2" charset="2"/>
              <a:buChar char="q"/>
            </a:pPr>
            <a:r>
              <a:rPr lang="en-US" dirty="0" smtClean="0"/>
              <a:t>No-man’s land – where can I get a cup of coffee?</a:t>
            </a:r>
          </a:p>
          <a:p>
            <a:pPr lvl="1">
              <a:buSzPct val="52000"/>
              <a:buFont typeface="Wingdings" pitchFamily="2" charset="2"/>
              <a:buChar char="q"/>
            </a:pPr>
            <a:r>
              <a:rPr lang="en-US" dirty="0" smtClean="0"/>
              <a:t>Vibrant street, pedestrian-friendly, some shops</a:t>
            </a:r>
          </a:p>
          <a:p>
            <a:pPr lvl="1">
              <a:buSzPct val="52000"/>
              <a:buFont typeface="Wingdings" pitchFamily="2" charset="2"/>
              <a:buChar char="q"/>
            </a:pPr>
            <a:endParaRPr lang="en-US" dirty="0" smtClean="0"/>
          </a:p>
          <a:p>
            <a:r>
              <a:rPr lang="en-US" dirty="0" smtClean="0"/>
              <a:t>Affordable </a:t>
            </a:r>
            <a:r>
              <a:rPr lang="en-US" dirty="0"/>
              <a:t>retail </a:t>
            </a:r>
            <a:r>
              <a:rPr lang="en-US" dirty="0" smtClean="0"/>
              <a:t>space</a:t>
            </a:r>
          </a:p>
          <a:p>
            <a:pPr marL="685800">
              <a:buSzPct val="52000"/>
              <a:buFont typeface="Wingdings" pitchFamily="2" charset="2"/>
              <a:buChar char="q"/>
            </a:pPr>
            <a:r>
              <a:rPr lang="en-US" sz="1800" dirty="0" smtClean="0"/>
              <a:t>PROMOTE economic investment into the neighborhood</a:t>
            </a:r>
          </a:p>
          <a:p>
            <a:pPr marL="685800">
              <a:buSzPct val="52000"/>
              <a:buFont typeface="Wingdings" pitchFamily="2" charset="2"/>
              <a:buChar char="q"/>
            </a:pPr>
            <a:endParaRPr lang="en-US" sz="1800" dirty="0" smtClean="0"/>
          </a:p>
          <a:p>
            <a:r>
              <a:rPr lang="en-US" dirty="0" smtClean="0"/>
              <a:t>Historic Preservation / Adaptive Reuse</a:t>
            </a:r>
          </a:p>
          <a:p>
            <a:endParaRPr lang="en-US" dirty="0"/>
          </a:p>
          <a:p>
            <a:r>
              <a:rPr lang="en-US" dirty="0" smtClean="0"/>
              <a:t>Exceed </a:t>
            </a:r>
            <a:r>
              <a:rPr lang="en-US" dirty="0"/>
              <a:t>minimum requirements of the Inclusionary Development </a:t>
            </a:r>
            <a:r>
              <a:rPr lang="en-US" dirty="0" smtClean="0"/>
              <a:t>Policy</a:t>
            </a:r>
          </a:p>
          <a:p>
            <a:pPr>
              <a:buNone/>
            </a:pPr>
            <a:endParaRPr lang="en-US" dirty="0"/>
          </a:p>
        </p:txBody>
      </p:sp>
      <p:sp>
        <p:nvSpPr>
          <p:cNvPr id="4" name="Title 3"/>
          <p:cNvSpPr>
            <a:spLocks noGrp="1"/>
          </p:cNvSpPr>
          <p:nvPr>
            <p:ph type="title"/>
          </p:nvPr>
        </p:nvSpPr>
        <p:spPr>
          <a:prstGeom prst="rect">
            <a:avLst/>
          </a:prstGeom>
        </p:spPr>
        <p:txBody>
          <a:bodyPr/>
          <a:lstStyle/>
          <a:p>
            <a:r>
              <a:rPr lang="en-US" dirty="0" smtClean="0"/>
              <a:t>2013 Framework</a:t>
            </a:r>
            <a:endParaRPr lang="en-US" dirty="0"/>
          </a:p>
        </p:txBody>
      </p:sp>
      <p:sp>
        <p:nvSpPr>
          <p:cNvPr id="6" name="Text Placeholder 5"/>
          <p:cNvSpPr>
            <a:spLocks noGrp="1"/>
          </p:cNvSpPr>
          <p:nvPr>
            <p:ph type="body" sz="quarter" idx="11"/>
          </p:nvPr>
        </p:nvSpPr>
        <p:spPr>
          <a:prstGeom prst="rect">
            <a:avLst/>
          </a:prstGeom>
        </p:spPr>
        <p:txBody>
          <a:bodyPr/>
          <a:lstStyle/>
          <a:p>
            <a:r>
              <a:rPr lang="en-US" dirty="0" smtClean="0"/>
              <a:t>Preferred Use Mix &amp; Character</a:t>
            </a:r>
            <a:endParaRPr lang="en-US" dirty="0"/>
          </a:p>
        </p:txBody>
      </p:sp>
    </p:spTree>
    <p:extLst>
      <p:ext uri="{BB962C8B-B14F-4D97-AF65-F5344CB8AC3E}">
        <p14:creationId xmlns="" xmlns:p14="http://schemas.microsoft.com/office/powerpoint/2010/main" val="14392490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SHA-Booklet-FAR.jpg"/>
          <p:cNvPicPr>
            <a:picLocks noChangeAspect="1"/>
          </p:cNvPicPr>
          <p:nvPr/>
        </p:nvPicPr>
        <p:blipFill>
          <a:blip r:embed="rId3" cstate="print"/>
          <a:srcRect l="17941" t="2222" b="7777"/>
          <a:stretch>
            <a:fillRect/>
          </a:stretch>
        </p:blipFill>
        <p:spPr bwMode="auto">
          <a:xfrm>
            <a:off x="5181600" y="1304801"/>
            <a:ext cx="3581400" cy="5473460"/>
          </a:xfrm>
          <a:prstGeom prst="rect">
            <a:avLst/>
          </a:prstGeom>
          <a:noFill/>
          <a:ln w="9525">
            <a:noFill/>
            <a:miter lim="800000"/>
            <a:headEnd/>
            <a:tailEnd/>
          </a:ln>
        </p:spPr>
      </p:pic>
      <p:pic>
        <p:nvPicPr>
          <p:cNvPr id="9219" name="Picture 6" descr="SHA-Booklet-devprint.jpg"/>
          <p:cNvPicPr>
            <a:picLocks noChangeAspect="1"/>
          </p:cNvPicPr>
          <p:nvPr/>
        </p:nvPicPr>
        <p:blipFill>
          <a:blip r:embed="rId4" cstate="print"/>
          <a:srcRect l="18594" t="2222" b="7777"/>
          <a:stretch>
            <a:fillRect/>
          </a:stretch>
        </p:blipFill>
        <p:spPr bwMode="auto">
          <a:xfrm>
            <a:off x="463360" y="1368061"/>
            <a:ext cx="3509396" cy="5410200"/>
          </a:xfrm>
          <a:prstGeom prst="rect">
            <a:avLst/>
          </a:prstGeom>
          <a:noFill/>
          <a:ln w="9525">
            <a:noFill/>
            <a:miter lim="800000"/>
            <a:headEnd/>
            <a:tailEnd/>
          </a:ln>
        </p:spPr>
      </p:pic>
      <p:sp>
        <p:nvSpPr>
          <p:cNvPr id="9220" name="TextBox 2"/>
          <p:cNvSpPr txBox="1">
            <a:spLocks noChangeArrowheads="1"/>
          </p:cNvSpPr>
          <p:nvPr/>
        </p:nvSpPr>
        <p:spPr bwMode="auto">
          <a:xfrm>
            <a:off x="5105400" y="995088"/>
            <a:ext cx="4572000" cy="338138"/>
          </a:xfrm>
          <a:prstGeom prst="rect">
            <a:avLst/>
          </a:prstGeom>
          <a:noFill/>
          <a:ln w="9525">
            <a:noFill/>
            <a:miter lim="800000"/>
            <a:headEnd/>
            <a:tailEnd/>
          </a:ln>
        </p:spPr>
        <p:txBody>
          <a:bodyPr>
            <a:spAutoFit/>
          </a:bodyPr>
          <a:lstStyle/>
          <a:p>
            <a:r>
              <a:rPr lang="en-US" sz="1600" b="1" dirty="0">
                <a:latin typeface="Calibri" pitchFamily="34" charset="0"/>
              </a:rPr>
              <a:t>FLOOR AREA </a:t>
            </a:r>
            <a:r>
              <a:rPr lang="en-US" sz="1600" b="1" dirty="0" smtClean="0">
                <a:latin typeface="Calibri" pitchFamily="34" charset="0"/>
              </a:rPr>
              <a:t>RATIO – Existing &amp; Guideline</a:t>
            </a:r>
            <a:endParaRPr lang="en-US" sz="1600" b="1" dirty="0">
              <a:latin typeface="Calibri" pitchFamily="34" charset="0"/>
            </a:endParaRPr>
          </a:p>
        </p:txBody>
      </p:sp>
      <p:sp>
        <p:nvSpPr>
          <p:cNvPr id="9223" name="TextBox 2"/>
          <p:cNvSpPr txBox="1">
            <a:spLocks noChangeArrowheads="1"/>
          </p:cNvSpPr>
          <p:nvPr/>
        </p:nvSpPr>
        <p:spPr bwMode="auto">
          <a:xfrm>
            <a:off x="76200" y="987170"/>
            <a:ext cx="4572000" cy="338138"/>
          </a:xfrm>
          <a:prstGeom prst="rect">
            <a:avLst/>
          </a:prstGeom>
          <a:noFill/>
          <a:ln w="9525">
            <a:noFill/>
            <a:miter lim="800000"/>
            <a:headEnd/>
            <a:tailEnd/>
          </a:ln>
        </p:spPr>
        <p:txBody>
          <a:bodyPr>
            <a:spAutoFit/>
          </a:bodyPr>
          <a:lstStyle/>
          <a:p>
            <a:r>
              <a:rPr lang="en-US" sz="1600" b="1" dirty="0">
                <a:latin typeface="Calibri" pitchFamily="34" charset="0"/>
              </a:rPr>
              <a:t>DEVELOPMENT </a:t>
            </a:r>
            <a:r>
              <a:rPr lang="en-US" sz="1600" b="1" dirty="0" smtClean="0">
                <a:latin typeface="Calibri" pitchFamily="34" charset="0"/>
              </a:rPr>
              <a:t>FOOTPRINT – Existing &amp; Guideline</a:t>
            </a:r>
            <a:endParaRPr lang="en-US" sz="1600" b="1" dirty="0">
              <a:latin typeface="Calibri" pitchFamily="34" charset="0"/>
            </a:endParaRPr>
          </a:p>
        </p:txBody>
      </p:sp>
      <p:pic>
        <p:nvPicPr>
          <p:cNvPr id="4098" name="Picture 2"/>
          <p:cNvPicPr>
            <a:picLocks noChangeAspect="1" noChangeArrowheads="1"/>
          </p:cNvPicPr>
          <p:nvPr/>
        </p:nvPicPr>
        <p:blipFill>
          <a:blip r:embed="rId5" cstate="print"/>
          <a:srcRect l="26250" t="51852" r="60000" b="21481"/>
          <a:stretch>
            <a:fillRect/>
          </a:stretch>
        </p:blipFill>
        <p:spPr bwMode="auto">
          <a:xfrm>
            <a:off x="-152400" y="2358661"/>
            <a:ext cx="1333500" cy="1454728"/>
          </a:xfrm>
          <a:prstGeom prst="rect">
            <a:avLst/>
          </a:prstGeom>
          <a:noFill/>
          <a:ln w="9525">
            <a:noFill/>
            <a:miter lim="800000"/>
            <a:headEnd/>
            <a:tailEnd/>
          </a:ln>
          <a:effectLst/>
        </p:spPr>
      </p:pic>
      <p:pic>
        <p:nvPicPr>
          <p:cNvPr id="4099" name="Picture 3"/>
          <p:cNvPicPr>
            <a:picLocks noChangeAspect="1" noChangeArrowheads="1"/>
          </p:cNvPicPr>
          <p:nvPr/>
        </p:nvPicPr>
        <p:blipFill>
          <a:blip r:embed="rId6" cstate="print"/>
          <a:srcRect l="27477" t="47446" r="60394" b="34464"/>
          <a:stretch>
            <a:fillRect/>
          </a:stretch>
        </p:blipFill>
        <p:spPr bwMode="auto">
          <a:xfrm>
            <a:off x="4572000" y="2511061"/>
            <a:ext cx="1271588" cy="1066800"/>
          </a:xfrm>
          <a:prstGeom prst="rect">
            <a:avLst/>
          </a:prstGeom>
          <a:noFill/>
          <a:ln w="9525">
            <a:noFill/>
            <a:miter lim="800000"/>
            <a:headEnd/>
            <a:tailEnd/>
          </a:ln>
          <a:effectLst/>
        </p:spPr>
      </p:pic>
      <p:sp>
        <p:nvSpPr>
          <p:cNvPr id="2" name="Title 1"/>
          <p:cNvSpPr>
            <a:spLocks noGrp="1"/>
          </p:cNvSpPr>
          <p:nvPr>
            <p:ph type="title"/>
          </p:nvPr>
        </p:nvSpPr>
        <p:spPr>
          <a:prstGeom prst="rect">
            <a:avLst/>
          </a:prstGeom>
        </p:spPr>
        <p:txBody>
          <a:bodyPr/>
          <a:lstStyle/>
          <a:p>
            <a:r>
              <a:rPr lang="en-US" dirty="0"/>
              <a:t>2013 Framework</a:t>
            </a:r>
          </a:p>
        </p:txBody>
      </p:sp>
      <p:sp>
        <p:nvSpPr>
          <p:cNvPr id="5" name="Text Placeholder 4"/>
          <p:cNvSpPr>
            <a:spLocks noGrp="1"/>
          </p:cNvSpPr>
          <p:nvPr>
            <p:ph type="body" sz="quarter" idx="11"/>
          </p:nvPr>
        </p:nvSpPr>
        <p:spPr/>
        <p:txBody>
          <a:bodyPr/>
          <a:lstStyle/>
          <a:p>
            <a:r>
              <a:rPr lang="en-US" dirty="0" smtClean="0"/>
              <a:t>Dimensional Guidelines</a:t>
            </a:r>
            <a:endParaRPr lang="en-US" dirty="0"/>
          </a:p>
        </p:txBody>
      </p:sp>
    </p:spTree>
    <p:extLst>
      <p:ext uri="{BB962C8B-B14F-4D97-AF65-F5344CB8AC3E}">
        <p14:creationId xmlns="" xmlns:p14="http://schemas.microsoft.com/office/powerpoint/2010/main" val="38285605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cstate="print"/>
          <a:srcRect l="33333" t="11852" r="30417" b="5185"/>
          <a:stretch>
            <a:fillRect/>
          </a:stretch>
        </p:blipFill>
        <p:spPr bwMode="auto">
          <a:xfrm>
            <a:off x="3531726" y="0"/>
            <a:ext cx="5327196" cy="6858000"/>
          </a:xfrm>
          <a:prstGeom prst="rect">
            <a:avLst/>
          </a:prstGeom>
          <a:noFill/>
          <a:ln w="9525">
            <a:noFill/>
            <a:miter lim="800000"/>
            <a:headEnd/>
            <a:tailEnd/>
          </a:ln>
          <a:effectLst/>
        </p:spPr>
      </p:pic>
      <p:sp>
        <p:nvSpPr>
          <p:cNvPr id="17" name="TextBox 2"/>
          <p:cNvSpPr txBox="1">
            <a:spLocks noChangeArrowheads="1"/>
          </p:cNvSpPr>
          <p:nvPr/>
        </p:nvSpPr>
        <p:spPr bwMode="auto">
          <a:xfrm>
            <a:off x="76200" y="2140603"/>
            <a:ext cx="4572000" cy="338138"/>
          </a:xfrm>
          <a:prstGeom prst="rect">
            <a:avLst/>
          </a:prstGeom>
          <a:noFill/>
          <a:ln w="9525">
            <a:noFill/>
            <a:miter lim="800000"/>
            <a:headEnd/>
            <a:tailEnd/>
          </a:ln>
        </p:spPr>
        <p:txBody>
          <a:bodyPr>
            <a:spAutoFit/>
          </a:bodyPr>
          <a:lstStyle/>
          <a:p>
            <a:r>
              <a:rPr lang="en-US" sz="1600" b="1" dirty="0" smtClean="0">
                <a:latin typeface="Calibri" pitchFamily="34" charset="0"/>
              </a:rPr>
              <a:t>HEIGHT – Existing &amp; Guideline</a:t>
            </a:r>
            <a:endParaRPr lang="en-US" sz="1600" b="1" dirty="0">
              <a:latin typeface="Calibri" pitchFamily="34" charset="0"/>
            </a:endParaRPr>
          </a:p>
        </p:txBody>
      </p:sp>
      <p:sp>
        <p:nvSpPr>
          <p:cNvPr id="2" name="Title 1"/>
          <p:cNvSpPr>
            <a:spLocks noGrp="1"/>
          </p:cNvSpPr>
          <p:nvPr>
            <p:ph type="title"/>
          </p:nvPr>
        </p:nvSpPr>
        <p:spPr>
          <a:prstGeom prst="rect">
            <a:avLst/>
          </a:prstGeom>
        </p:spPr>
        <p:txBody>
          <a:bodyPr/>
          <a:lstStyle/>
          <a:p>
            <a:r>
              <a:rPr lang="en-US" dirty="0" smtClean="0"/>
              <a:t>2013 Framework</a:t>
            </a:r>
            <a:endParaRPr lang="en-US" dirty="0"/>
          </a:p>
        </p:txBody>
      </p:sp>
      <p:sp>
        <p:nvSpPr>
          <p:cNvPr id="9" name="Text Placeholder 8"/>
          <p:cNvSpPr>
            <a:spLocks noGrp="1"/>
          </p:cNvSpPr>
          <p:nvPr>
            <p:ph type="body" sz="quarter" idx="11"/>
          </p:nvPr>
        </p:nvSpPr>
        <p:spPr>
          <a:prstGeom prst="rect">
            <a:avLst/>
          </a:prstGeom>
        </p:spPr>
        <p:txBody>
          <a:bodyPr/>
          <a:lstStyle/>
          <a:p>
            <a:r>
              <a:rPr lang="en-US" dirty="0" smtClean="0"/>
              <a:t>Dimensional Guidelines</a:t>
            </a:r>
            <a:endParaRPr lang="en-US" dirty="0"/>
          </a:p>
        </p:txBody>
      </p:sp>
    </p:spTree>
    <p:extLst>
      <p:ext uri="{BB962C8B-B14F-4D97-AF65-F5344CB8AC3E}">
        <p14:creationId xmlns="" xmlns:p14="http://schemas.microsoft.com/office/powerpoint/2010/main" val="4607844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5437</TotalTime>
  <Words>678</Words>
  <Application>Microsoft Office PowerPoint</Application>
  <PresentationFormat>On-screen Show (4:3)</PresentationFormat>
  <Paragraphs>205</Paragraphs>
  <Slides>25</Slides>
  <Notes>7</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Slide 1</vt:lpstr>
      <vt:lpstr>Agenda</vt:lpstr>
      <vt:lpstr>Slide 3</vt:lpstr>
      <vt:lpstr>Process</vt:lpstr>
      <vt:lpstr>2013 Framework</vt:lpstr>
      <vt:lpstr>2013 Framework</vt:lpstr>
      <vt:lpstr>2013 Framework</vt:lpstr>
      <vt:lpstr>2013 Framework</vt:lpstr>
      <vt:lpstr>2013 Framework</vt:lpstr>
      <vt:lpstr>2013 Framework</vt:lpstr>
      <vt:lpstr>2013 Framework</vt:lpstr>
      <vt:lpstr>2013 Framework</vt:lpstr>
      <vt:lpstr>2013 Framework</vt:lpstr>
      <vt:lpstr>2013 Framework</vt:lpstr>
      <vt:lpstr>Slide 15</vt:lpstr>
      <vt:lpstr>Current Conditions &amp; Outcomes Since Framework</vt:lpstr>
      <vt:lpstr>Current Conditions</vt:lpstr>
      <vt:lpstr>Current Conditions</vt:lpstr>
      <vt:lpstr>Outcomes since Framework Implementation</vt:lpstr>
      <vt:lpstr>Slide 20</vt:lpstr>
      <vt:lpstr>What is Zoning?   </vt:lpstr>
      <vt:lpstr>What is Zoning?</vt:lpstr>
      <vt:lpstr>What Is The Current Zoning?</vt:lpstr>
      <vt:lpstr>Slide 24</vt:lpstr>
      <vt:lpstr>How To Stay In Touch With Us</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Abolina, Viktorija</dc:creator>
  <cp:lastModifiedBy>mariem</cp:lastModifiedBy>
  <cp:revision>167</cp:revision>
  <cp:lastPrinted>2015-05-01T18:22:04Z</cp:lastPrinted>
  <dcterms:created xsi:type="dcterms:W3CDTF">2015-03-13T13:13:03Z</dcterms:created>
  <dcterms:modified xsi:type="dcterms:W3CDTF">2015-05-27T16:01:05Z</dcterms:modified>
</cp:coreProperties>
</file>